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64"/>
  </p:notesMasterIdLst>
  <p:sldIdLst>
    <p:sldId id="290" r:id="rId2"/>
    <p:sldId id="376" r:id="rId3"/>
    <p:sldId id="612" r:id="rId4"/>
    <p:sldId id="611" r:id="rId5"/>
    <p:sldId id="613" r:id="rId6"/>
    <p:sldId id="614" r:id="rId7"/>
    <p:sldId id="391" r:id="rId8"/>
    <p:sldId id="403" r:id="rId9"/>
    <p:sldId id="615" r:id="rId10"/>
    <p:sldId id="483" r:id="rId11"/>
    <p:sldId id="464" r:id="rId12"/>
    <p:sldId id="484" r:id="rId13"/>
    <p:sldId id="540" r:id="rId14"/>
    <p:sldId id="543" r:id="rId15"/>
    <p:sldId id="580" r:id="rId16"/>
    <p:sldId id="616" r:id="rId17"/>
    <p:sldId id="617" r:id="rId18"/>
    <p:sldId id="618" r:id="rId19"/>
    <p:sldId id="619" r:id="rId20"/>
    <p:sldId id="620" r:id="rId21"/>
    <p:sldId id="590" r:id="rId22"/>
    <p:sldId id="545" r:id="rId23"/>
    <p:sldId id="623" r:id="rId24"/>
    <p:sldId id="621" r:id="rId25"/>
    <p:sldId id="622" r:id="rId26"/>
    <p:sldId id="624" r:id="rId27"/>
    <p:sldId id="625" r:id="rId28"/>
    <p:sldId id="404" r:id="rId29"/>
    <p:sldId id="546" r:id="rId30"/>
    <p:sldId id="627" r:id="rId31"/>
    <p:sldId id="628" r:id="rId32"/>
    <p:sldId id="626" r:id="rId33"/>
    <p:sldId id="630" r:id="rId34"/>
    <p:sldId id="629" r:id="rId35"/>
    <p:sldId id="632" r:id="rId36"/>
    <p:sldId id="631" r:id="rId37"/>
    <p:sldId id="633" r:id="rId38"/>
    <p:sldId id="634" r:id="rId39"/>
    <p:sldId id="635" r:id="rId40"/>
    <p:sldId id="636" r:id="rId41"/>
    <p:sldId id="637" r:id="rId42"/>
    <p:sldId id="638" r:id="rId43"/>
    <p:sldId id="639" r:id="rId44"/>
    <p:sldId id="640" r:id="rId45"/>
    <p:sldId id="641" r:id="rId46"/>
    <p:sldId id="642" r:id="rId47"/>
    <p:sldId id="643" r:id="rId48"/>
    <p:sldId id="644" r:id="rId49"/>
    <p:sldId id="565" r:id="rId50"/>
    <p:sldId id="523" r:id="rId51"/>
    <p:sldId id="645" r:id="rId52"/>
    <p:sldId id="646" r:id="rId53"/>
    <p:sldId id="647" r:id="rId54"/>
    <p:sldId id="648" r:id="rId55"/>
    <p:sldId id="649" r:id="rId56"/>
    <p:sldId id="650" r:id="rId57"/>
    <p:sldId id="651" r:id="rId58"/>
    <p:sldId id="652" r:id="rId59"/>
    <p:sldId id="653" r:id="rId60"/>
    <p:sldId id="654" r:id="rId61"/>
    <p:sldId id="655" r:id="rId62"/>
    <p:sldId id="443" r:id="rId63"/>
  </p:sldIdLst>
  <p:sldSz cx="11879263" cy="6840538"/>
  <p:notesSz cx="6858000" cy="9144000"/>
  <p:embeddedFontLst>
    <p:embeddedFont>
      <p:font typeface="나눔스퀘어_ac" panose="020B0600000101010101" pitchFamily="50" charset="-127"/>
      <p:regular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Calibri Light" panose="020F0302020204030204" pitchFamily="34" charset="0"/>
      <p:regular r:id="rId70"/>
      <p:italic r:id="rId71"/>
    </p:embeddedFont>
    <p:embeddedFont>
      <p:font typeface="나눔바른고딕" panose="020B0603020101020101" pitchFamily="50" charset="-127"/>
      <p:regular r:id="rId72"/>
      <p:bold r:id="rId73"/>
    </p:embeddedFont>
    <p:embeddedFont>
      <p:font typeface="나눔바른고딕 Light" panose="020B0603020101020101" pitchFamily="50" charset="-127"/>
      <p:regular r:id="rId74"/>
    </p:embeddedFont>
    <p:embeddedFont>
      <p:font typeface="나눔스퀘어_ac Bold" panose="020B0600000101010101" pitchFamily="50" charset="-127"/>
      <p:bold r:id="rId75"/>
    </p:embeddedFont>
    <p:embeddedFont>
      <p:font typeface="맑은 고딕" panose="020B0503020000020004" pitchFamily="50" charset="-127"/>
      <p:regular r:id="rId76"/>
      <p:bold r:id="rId77"/>
    </p:embeddedFont>
  </p:embeddedFontLst>
  <p:defaultTextStyle>
    <a:defPPr>
      <a:defRPr lang="ko-KR"/>
    </a:defPPr>
    <a:lvl1pPr marL="0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1pPr>
    <a:lvl2pPr marL="449230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2pPr>
    <a:lvl3pPr marL="898461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3pPr>
    <a:lvl4pPr marL="1347691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4pPr>
    <a:lvl5pPr marL="1796921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5pPr>
    <a:lvl6pPr marL="2246151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6pPr>
    <a:lvl7pPr marL="2695382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7pPr>
    <a:lvl8pPr marL="3144612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8pPr>
    <a:lvl9pPr marL="3593842" algn="l" defTabSz="898461" rtl="0" eaLnBrk="1" latinLnBrk="1" hangingPunct="1">
      <a:defRPr sz="176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CB6F331-04E3-45A0-AF43-B42E58D5A3B1}">
          <p14:sldIdLst>
            <p14:sldId id="290"/>
            <p14:sldId id="376"/>
            <p14:sldId id="612"/>
            <p14:sldId id="611"/>
            <p14:sldId id="613"/>
            <p14:sldId id="614"/>
          </p14:sldIdLst>
        </p14:section>
        <p14:section name="제목 없는 구역" id="{84D0D3A9-6ED3-43F3-9014-BF44F5285460}">
          <p14:sldIdLst>
            <p14:sldId id="391"/>
            <p14:sldId id="403"/>
            <p14:sldId id="615"/>
            <p14:sldId id="483"/>
            <p14:sldId id="464"/>
            <p14:sldId id="484"/>
            <p14:sldId id="540"/>
            <p14:sldId id="543"/>
            <p14:sldId id="580"/>
            <p14:sldId id="616"/>
            <p14:sldId id="617"/>
            <p14:sldId id="618"/>
            <p14:sldId id="619"/>
            <p14:sldId id="620"/>
            <p14:sldId id="590"/>
            <p14:sldId id="545"/>
            <p14:sldId id="623"/>
            <p14:sldId id="621"/>
            <p14:sldId id="622"/>
            <p14:sldId id="624"/>
            <p14:sldId id="625"/>
            <p14:sldId id="404"/>
          </p14:sldIdLst>
        </p14:section>
        <p14:section name="제목 없는 구역" id="{1923931F-1DE6-4EA9-A5DE-BEB402BCB352}">
          <p14:sldIdLst>
            <p14:sldId id="546"/>
            <p14:sldId id="627"/>
            <p14:sldId id="628"/>
            <p14:sldId id="626"/>
            <p14:sldId id="630"/>
            <p14:sldId id="629"/>
            <p14:sldId id="632"/>
            <p14:sldId id="631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565"/>
            <p14:sldId id="523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4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42" userDrawn="1">
          <p15:clr>
            <a:srgbClr val="A4A3A4"/>
          </p15:clr>
        </p15:guide>
        <p15:guide id="2" pos="3492" userDrawn="1">
          <p15:clr>
            <a:srgbClr val="A4A3A4"/>
          </p15:clr>
        </p15:guide>
        <p15:guide id="3" pos="362" userDrawn="1">
          <p15:clr>
            <a:srgbClr val="A4A3A4"/>
          </p15:clr>
        </p15:guide>
        <p15:guide id="4" pos="7121" userDrawn="1">
          <p15:clr>
            <a:srgbClr val="A4A3A4"/>
          </p15:clr>
        </p15:guide>
        <p15:guide id="5" orient="horz" pos="771" userDrawn="1">
          <p15:clr>
            <a:srgbClr val="A4A3A4"/>
          </p15:clr>
        </p15:guide>
        <p15:guide id="6" orient="horz" pos="3969" userDrawn="1">
          <p15:clr>
            <a:srgbClr val="A4A3A4"/>
          </p15:clr>
        </p15:guide>
        <p15:guide id="7" orient="horz" pos="998" userDrawn="1">
          <p15:clr>
            <a:srgbClr val="A4A3A4"/>
          </p15:clr>
        </p15:guide>
        <p15:guide id="8" orient="horz" pos="1202" userDrawn="1">
          <p15:clr>
            <a:srgbClr val="A4A3A4"/>
          </p15:clr>
        </p15:guide>
        <p15:guide id="9" orient="horz" pos="16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is Diaz" initials="AD" lastIdx="1" clrIdx="0">
    <p:extLst>
      <p:ext uri="{19B8F6BF-5375-455C-9EA6-DF929625EA0E}">
        <p15:presenceInfo xmlns:p15="http://schemas.microsoft.com/office/powerpoint/2012/main" userId="Alexis Dia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4D89"/>
    <a:srgbClr val="016191"/>
    <a:srgbClr val="57C0D3"/>
    <a:srgbClr val="FFDE21"/>
    <a:srgbClr val="202333"/>
    <a:srgbClr val="FFFFEE"/>
    <a:srgbClr val="FF5050"/>
    <a:srgbClr val="EFEFEF"/>
    <a:srgbClr val="EEEEEE"/>
    <a:srgbClr val="FF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2695" autoAdjust="0"/>
  </p:normalViewPr>
  <p:slideViewPr>
    <p:cSldViewPr snapToGrid="0">
      <p:cViewPr varScale="1">
        <p:scale>
          <a:sx n="79" d="100"/>
          <a:sy n="79" d="100"/>
        </p:scale>
        <p:origin x="173" y="82"/>
      </p:cViewPr>
      <p:guideLst>
        <p:guide orient="horz" pos="1542"/>
        <p:guide pos="3492"/>
        <p:guide pos="362"/>
        <p:guide pos="7121"/>
        <p:guide orient="horz" pos="771"/>
        <p:guide orient="horz" pos="3969"/>
        <p:guide orient="horz" pos="998"/>
        <p:guide orient="horz" pos="1202"/>
        <p:guide orient="horz" pos="16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773A2-E9FF-430E-8D7B-1EA19FA84019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49300" y="1143000"/>
            <a:ext cx="5359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102FA-A3B1-43F7-9807-1BCAA90ED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891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48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247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40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367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105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328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552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485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644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970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490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869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78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942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634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7509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7505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9064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439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361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4682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765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72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6343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011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2903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9151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5161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0337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4223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2094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2793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378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3171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3713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294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3712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3769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0140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8862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4014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3029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5499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658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5686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5851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0147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6083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2726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9833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7695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46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102FA-A3B1-43F7-9807-1BCAA90ED1D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89846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439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916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246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500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5102FA-A3B1-43F7-9807-1BCAA90ED1D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132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4908" y="1119505"/>
            <a:ext cx="8909447" cy="2381521"/>
          </a:xfrm>
        </p:spPr>
        <p:txBody>
          <a:bodyPr anchor="b"/>
          <a:lstStyle>
            <a:lvl1pPr algn="ctr">
              <a:defRPr sz="584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4908" y="3592866"/>
            <a:ext cx="8909447" cy="1651546"/>
          </a:xfrm>
        </p:spPr>
        <p:txBody>
          <a:bodyPr/>
          <a:lstStyle>
            <a:lvl1pPr marL="0" indent="0" algn="ctr">
              <a:buNone/>
              <a:defRPr sz="2338"/>
            </a:lvl1pPr>
            <a:lvl2pPr marL="445450" indent="0" algn="ctr">
              <a:buNone/>
              <a:defRPr sz="1949"/>
            </a:lvl2pPr>
            <a:lvl3pPr marL="890900" indent="0" algn="ctr">
              <a:buNone/>
              <a:defRPr sz="1754"/>
            </a:lvl3pPr>
            <a:lvl4pPr marL="1336350" indent="0" algn="ctr">
              <a:buNone/>
              <a:defRPr sz="1559"/>
            </a:lvl4pPr>
            <a:lvl5pPr marL="1781800" indent="0" algn="ctr">
              <a:buNone/>
              <a:defRPr sz="1559"/>
            </a:lvl5pPr>
            <a:lvl6pPr marL="2227250" indent="0" algn="ctr">
              <a:buNone/>
              <a:defRPr sz="1559"/>
            </a:lvl6pPr>
            <a:lvl7pPr marL="2672700" indent="0" algn="ctr">
              <a:buNone/>
              <a:defRPr sz="1559"/>
            </a:lvl7pPr>
            <a:lvl8pPr marL="3118150" indent="0" algn="ctr">
              <a:buNone/>
              <a:defRPr sz="1559"/>
            </a:lvl8pPr>
            <a:lvl9pPr marL="3563600" indent="0" algn="ctr">
              <a:buNone/>
              <a:defRPr sz="1559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470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456036"/>
            <a:ext cx="3831371" cy="1596126"/>
          </a:xfrm>
        </p:spPr>
        <p:txBody>
          <a:bodyPr anchor="b"/>
          <a:lstStyle>
            <a:lvl1pPr>
              <a:defRPr sz="311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50234" y="984911"/>
            <a:ext cx="6013877" cy="4861216"/>
          </a:xfrm>
        </p:spPr>
        <p:txBody>
          <a:bodyPr anchor="t"/>
          <a:lstStyle>
            <a:lvl1pPr marL="0" indent="0">
              <a:buNone/>
              <a:defRPr sz="3118"/>
            </a:lvl1pPr>
            <a:lvl2pPr marL="445450" indent="0">
              <a:buNone/>
              <a:defRPr sz="2728"/>
            </a:lvl2pPr>
            <a:lvl3pPr marL="890900" indent="0">
              <a:buNone/>
              <a:defRPr sz="2338"/>
            </a:lvl3pPr>
            <a:lvl4pPr marL="1336350" indent="0">
              <a:buNone/>
              <a:defRPr sz="1949"/>
            </a:lvl4pPr>
            <a:lvl5pPr marL="1781800" indent="0">
              <a:buNone/>
              <a:defRPr sz="1949"/>
            </a:lvl5pPr>
            <a:lvl6pPr marL="2227250" indent="0">
              <a:buNone/>
              <a:defRPr sz="1949"/>
            </a:lvl6pPr>
            <a:lvl7pPr marL="2672700" indent="0">
              <a:buNone/>
              <a:defRPr sz="1949"/>
            </a:lvl7pPr>
            <a:lvl8pPr marL="3118150" indent="0">
              <a:buNone/>
              <a:defRPr sz="1949"/>
            </a:lvl8pPr>
            <a:lvl9pPr marL="3563600" indent="0">
              <a:buNone/>
              <a:defRPr sz="1949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247" y="2052161"/>
            <a:ext cx="3831371" cy="3801883"/>
          </a:xfrm>
        </p:spPr>
        <p:txBody>
          <a:bodyPr/>
          <a:lstStyle>
            <a:lvl1pPr marL="0" indent="0">
              <a:buNone/>
              <a:defRPr sz="1559"/>
            </a:lvl1pPr>
            <a:lvl2pPr marL="445450" indent="0">
              <a:buNone/>
              <a:defRPr sz="1364"/>
            </a:lvl2pPr>
            <a:lvl3pPr marL="890900" indent="0">
              <a:buNone/>
              <a:defRPr sz="1169"/>
            </a:lvl3pPr>
            <a:lvl4pPr marL="1336350" indent="0">
              <a:buNone/>
              <a:defRPr sz="974"/>
            </a:lvl4pPr>
            <a:lvl5pPr marL="1781800" indent="0">
              <a:buNone/>
              <a:defRPr sz="974"/>
            </a:lvl5pPr>
            <a:lvl6pPr marL="2227250" indent="0">
              <a:buNone/>
              <a:defRPr sz="974"/>
            </a:lvl6pPr>
            <a:lvl7pPr marL="2672700" indent="0">
              <a:buNone/>
              <a:defRPr sz="974"/>
            </a:lvl7pPr>
            <a:lvl8pPr marL="3118150" indent="0">
              <a:buNone/>
              <a:defRPr sz="974"/>
            </a:lvl8pPr>
            <a:lvl9pPr marL="3563600" indent="0">
              <a:buNone/>
              <a:defRPr sz="974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437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66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01098" y="364195"/>
            <a:ext cx="2561466" cy="579704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6700" y="364195"/>
            <a:ext cx="7535907" cy="579704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53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793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512" y="1705385"/>
            <a:ext cx="10245864" cy="2845473"/>
          </a:xfrm>
        </p:spPr>
        <p:txBody>
          <a:bodyPr anchor="b"/>
          <a:lstStyle>
            <a:lvl1pPr>
              <a:defRPr sz="584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512" y="4577778"/>
            <a:ext cx="10245864" cy="1496367"/>
          </a:xfrm>
        </p:spPr>
        <p:txBody>
          <a:bodyPr/>
          <a:lstStyle>
            <a:lvl1pPr marL="0" indent="0">
              <a:buNone/>
              <a:defRPr sz="2338">
                <a:solidFill>
                  <a:schemeClr val="tx1">
                    <a:tint val="75000"/>
                  </a:schemeClr>
                </a:solidFill>
              </a:defRPr>
            </a:lvl1pPr>
            <a:lvl2pPr marL="445450" indent="0">
              <a:buNone/>
              <a:defRPr sz="1949">
                <a:solidFill>
                  <a:schemeClr val="tx1">
                    <a:tint val="75000"/>
                  </a:schemeClr>
                </a:solidFill>
              </a:defRPr>
            </a:lvl2pPr>
            <a:lvl3pPr marL="890900" indent="0">
              <a:buNone/>
              <a:defRPr sz="1754">
                <a:solidFill>
                  <a:schemeClr val="tx1">
                    <a:tint val="75000"/>
                  </a:schemeClr>
                </a:solidFill>
              </a:defRPr>
            </a:lvl3pPr>
            <a:lvl4pPr marL="13363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4pPr>
            <a:lvl5pPr marL="17818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5pPr>
            <a:lvl6pPr marL="22272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6pPr>
            <a:lvl7pPr marL="26727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7pPr>
            <a:lvl8pPr marL="31181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8pPr>
            <a:lvl9pPr marL="35636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6699" y="1820976"/>
            <a:ext cx="5048687" cy="434025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3877" y="1820976"/>
            <a:ext cx="5048687" cy="434025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036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364196"/>
            <a:ext cx="10245864" cy="1322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247" y="1676882"/>
            <a:ext cx="5025485" cy="821814"/>
          </a:xfrm>
        </p:spPr>
        <p:txBody>
          <a:bodyPr anchor="b"/>
          <a:lstStyle>
            <a:lvl1pPr marL="0" indent="0">
              <a:buNone/>
              <a:defRPr sz="2338" b="1"/>
            </a:lvl1pPr>
            <a:lvl2pPr marL="445450" indent="0">
              <a:buNone/>
              <a:defRPr sz="1949" b="1"/>
            </a:lvl2pPr>
            <a:lvl3pPr marL="890900" indent="0">
              <a:buNone/>
              <a:defRPr sz="1754" b="1"/>
            </a:lvl3pPr>
            <a:lvl4pPr marL="1336350" indent="0">
              <a:buNone/>
              <a:defRPr sz="1559" b="1"/>
            </a:lvl4pPr>
            <a:lvl5pPr marL="1781800" indent="0">
              <a:buNone/>
              <a:defRPr sz="1559" b="1"/>
            </a:lvl5pPr>
            <a:lvl6pPr marL="2227250" indent="0">
              <a:buNone/>
              <a:defRPr sz="1559" b="1"/>
            </a:lvl6pPr>
            <a:lvl7pPr marL="2672700" indent="0">
              <a:buNone/>
              <a:defRPr sz="1559" b="1"/>
            </a:lvl7pPr>
            <a:lvl8pPr marL="3118150" indent="0">
              <a:buNone/>
              <a:defRPr sz="1559" b="1"/>
            </a:lvl8pPr>
            <a:lvl9pPr marL="3563600" indent="0">
              <a:buNone/>
              <a:defRPr sz="155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247" y="2498697"/>
            <a:ext cx="5025485" cy="36752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13877" y="1676882"/>
            <a:ext cx="5050234" cy="821814"/>
          </a:xfrm>
        </p:spPr>
        <p:txBody>
          <a:bodyPr anchor="b"/>
          <a:lstStyle>
            <a:lvl1pPr marL="0" indent="0">
              <a:buNone/>
              <a:defRPr sz="2338" b="1"/>
            </a:lvl1pPr>
            <a:lvl2pPr marL="445450" indent="0">
              <a:buNone/>
              <a:defRPr sz="1949" b="1"/>
            </a:lvl2pPr>
            <a:lvl3pPr marL="890900" indent="0">
              <a:buNone/>
              <a:defRPr sz="1754" b="1"/>
            </a:lvl3pPr>
            <a:lvl4pPr marL="1336350" indent="0">
              <a:buNone/>
              <a:defRPr sz="1559" b="1"/>
            </a:lvl4pPr>
            <a:lvl5pPr marL="1781800" indent="0">
              <a:buNone/>
              <a:defRPr sz="1559" b="1"/>
            </a:lvl5pPr>
            <a:lvl6pPr marL="2227250" indent="0">
              <a:buNone/>
              <a:defRPr sz="1559" b="1"/>
            </a:lvl6pPr>
            <a:lvl7pPr marL="2672700" indent="0">
              <a:buNone/>
              <a:defRPr sz="1559" b="1"/>
            </a:lvl7pPr>
            <a:lvl8pPr marL="3118150" indent="0">
              <a:buNone/>
              <a:defRPr sz="1559" b="1"/>
            </a:lvl8pPr>
            <a:lvl9pPr marL="3563600" indent="0">
              <a:buNone/>
              <a:defRPr sz="1559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13877" y="2498697"/>
            <a:ext cx="5050234" cy="36752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958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544715"/>
            <a:ext cx="11879264" cy="529582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675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5167727" y="0"/>
            <a:ext cx="6711536" cy="6840538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346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1223963"/>
            <a:ext cx="11879264" cy="561657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19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037B-10AE-42A8-B620-C39584202ED4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601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6700" y="364196"/>
            <a:ext cx="10245864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6700" y="1820976"/>
            <a:ext cx="10245864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6699" y="6340166"/>
            <a:ext cx="2672834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2037B-10AE-42A8-B620-C39584202ED4}" type="datetimeFigureOut">
              <a:rPr lang="ko-KR" altLang="en-US" smtClean="0"/>
              <a:t>2021-08-14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5006" y="6340166"/>
            <a:ext cx="4009251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9730" y="6340166"/>
            <a:ext cx="2672834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D71C4-E9CB-43B6-ACBA-9456456835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15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4" r:id="rId7"/>
    <p:sldLayoutId id="2147483680" r:id="rId8"/>
    <p:sldLayoutId id="2147483679" r:id="rId9"/>
    <p:sldLayoutId id="2147483681" r:id="rId10"/>
    <p:sldLayoutId id="2147483682" r:id="rId11"/>
    <p:sldLayoutId id="2147483683" r:id="rId12"/>
  </p:sldLayoutIdLst>
  <p:txStyles>
    <p:titleStyle>
      <a:lvl1pPr algn="l" defTabSz="890900" rtl="0" eaLnBrk="1" latinLnBrk="1" hangingPunct="1">
        <a:lnSpc>
          <a:spcPct val="90000"/>
        </a:lnSpc>
        <a:spcBef>
          <a:spcPct val="0"/>
        </a:spcBef>
        <a:buNone/>
        <a:defRPr sz="42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2725" indent="-222725" algn="l" defTabSz="89090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2728" kern="1200">
          <a:solidFill>
            <a:schemeClr val="tx1"/>
          </a:solidFill>
          <a:latin typeface="+mn-lt"/>
          <a:ea typeface="+mn-ea"/>
          <a:cs typeface="+mn-cs"/>
        </a:defRPr>
      </a:lvl1pPr>
      <a:lvl2pPr marL="66817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1362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3pPr>
      <a:lvl4pPr marL="155907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4pPr>
      <a:lvl5pPr marL="200452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5pPr>
      <a:lvl6pPr marL="244997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6pPr>
      <a:lvl7pPr marL="289542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7pPr>
      <a:lvl8pPr marL="334087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8pPr>
      <a:lvl9pPr marL="378632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1pPr>
      <a:lvl2pPr marL="44545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2pPr>
      <a:lvl3pPr marL="89090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3pPr>
      <a:lvl4pPr marL="133635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4pPr>
      <a:lvl5pPr marL="178180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5pPr>
      <a:lvl6pPr marL="222725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6pPr>
      <a:lvl7pPr marL="267270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7pPr>
      <a:lvl8pPr marL="311815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8pPr>
      <a:lvl9pPr marL="356360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microsoft.com/office/2017/06/relationships/model3d" Target="../media/model3d1.glb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microsoft.com/office/2017/06/relationships/model3d" Target="../media/model3d3.glb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17/06/relationships/model3d" Target="../media/model3d4.glb"/><Relationship Id="rId7" Type="http://schemas.microsoft.com/office/2017/06/relationships/model3d" Target="../media/model3d6.glb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microsoft.com/office/2017/06/relationships/model3d" Target="../media/model3d5.glb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17/06/relationships/model3d" Target="../media/model3d5.glb"/><Relationship Id="rId7" Type="http://schemas.microsoft.com/office/2017/06/relationships/model3d" Target="../media/model3d6.glb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microsoft.com/office/2017/06/relationships/model3d" Target="../media/model3d4.glb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23386" y="2656654"/>
            <a:ext cx="692848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스터디 </a:t>
            </a:r>
            <a:r>
              <a:rPr lang="en-US" altLang="ko-KR" sz="4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4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</a:t>
            </a:r>
            <a:endParaRPr lang="en-US" altLang="ko-KR" sz="4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2906" y="3478431"/>
            <a:ext cx="484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Apple Catch</a:t>
            </a:r>
            <a:endParaRPr lang="ko-KR" altLang="en-US" sz="1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3385" y="3330369"/>
            <a:ext cx="5150485" cy="899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189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 저장하기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C86D903-A006-4712-8392-D645DE67A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09" y="1758057"/>
            <a:ext cx="3868211" cy="40723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B4AA463-A696-4C6D-AC1B-13E60CE08A2D}"/>
              </a:ext>
            </a:extLst>
          </p:cNvPr>
          <p:cNvSpPr txBox="1"/>
          <p:nvPr/>
        </p:nvSpPr>
        <p:spPr>
          <a:xfrm>
            <a:off x="1442688" y="6067999"/>
            <a:ext cx="796359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이번에도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GameScene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이라는 이름으로 저장해줍니다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F3AD144-81FB-4BD2-A9BA-5847B1C36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908" y="1758057"/>
            <a:ext cx="6475957" cy="407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6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리소스 추가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000EBD-D093-47D7-9E34-90E90BF2002B}"/>
              </a:ext>
            </a:extLst>
          </p:cNvPr>
          <p:cNvSpPr txBox="1"/>
          <p:nvPr/>
        </p:nvSpPr>
        <p:spPr>
          <a:xfrm>
            <a:off x="574674" y="2033858"/>
            <a:ext cx="80319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[Unity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교과서</a:t>
            </a:r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제공하는 리소스를 이용할겁니다</a:t>
            </a:r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https://github.com/gilbutITbook/006922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E0C406-F51A-4DD6-B3B5-BD48199840DC}"/>
              </a:ext>
            </a:extLst>
          </p:cNvPr>
          <p:cNvGrpSpPr/>
          <p:nvPr/>
        </p:nvGrpSpPr>
        <p:grpSpPr>
          <a:xfrm>
            <a:off x="1943320" y="2923351"/>
            <a:ext cx="7720553" cy="3827738"/>
            <a:chOff x="1889996" y="2772522"/>
            <a:chExt cx="7720553" cy="382773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D929C2F-6874-41F1-8540-5D5C4EE1C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9996" y="2772522"/>
              <a:ext cx="7720553" cy="382773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508A202-2C36-4D32-8EF7-843407310EAB}"/>
                </a:ext>
              </a:extLst>
            </p:cNvPr>
            <p:cNvSpPr/>
            <p:nvPr/>
          </p:nvSpPr>
          <p:spPr>
            <a:xfrm>
              <a:off x="6777872" y="3987538"/>
              <a:ext cx="2818615" cy="19796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E5CBD4B-698F-4B0E-99DF-DD5138A3D25F}"/>
              </a:ext>
            </a:extLst>
          </p:cNvPr>
          <p:cNvSpPr txBox="1"/>
          <p:nvPr/>
        </p:nvSpPr>
        <p:spPr>
          <a:xfrm>
            <a:off x="9818044" y="5711068"/>
            <a:ext cx="206121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Download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ZIP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클릭</a:t>
            </a:r>
            <a:endParaRPr lang="en-US" altLang="ko-KR" sz="2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007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리소스 배치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56BA7B-F8F5-4102-86DF-72B907915803}"/>
              </a:ext>
            </a:extLst>
          </p:cNvPr>
          <p:cNvSpPr txBox="1"/>
          <p:nvPr/>
        </p:nvSpPr>
        <p:spPr>
          <a:xfrm>
            <a:off x="995216" y="5873446"/>
            <a:ext cx="10152682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Chapter8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리소스를 프로젝트 폴더에 배치해줍니다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6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lang="ko-KR" altLang="en-US" sz="16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지금 제 화면에는 스크립트나 여러 파일이 이미 있지만</a:t>
            </a:r>
            <a:r>
              <a:rPr lang="en-US" altLang="ko-KR" sz="16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여러분한텐 리소스만 있을거에요</a:t>
            </a:r>
            <a:endParaRPr lang="en-US" altLang="ko-KR" sz="16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108581-C626-4ADD-9205-7A026A365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3117"/>
            <a:ext cx="11879263" cy="288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72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화면 설정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000EBD-D093-47D7-9E34-90E90BF2002B}"/>
              </a:ext>
            </a:extLst>
          </p:cNvPr>
          <p:cNvSpPr txBox="1"/>
          <p:nvPr/>
        </p:nvSpPr>
        <p:spPr>
          <a:xfrm>
            <a:off x="574675" y="1641048"/>
            <a:ext cx="1032700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 화면 크기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 모바일에 맞춰서 조정해줍시다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게임은 </a:t>
            </a:r>
            <a:r>
              <a:rPr lang="en-US" altLang="ko-KR" sz="20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0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세로</a:t>
            </a:r>
            <a:r>
              <a:rPr lang="en-US" altLang="ko-KR" sz="20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진행되는 게임인 점 참고하세요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ko-KR" altLang="en-US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9FF681-5F88-4B38-8DD8-F06DC37AF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3" y="2337311"/>
            <a:ext cx="5341849" cy="44690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49DEE69-15AB-48EF-9963-99BB5EFC23AD}"/>
              </a:ext>
            </a:extLst>
          </p:cNvPr>
          <p:cNvSpPr/>
          <p:nvPr/>
        </p:nvSpPr>
        <p:spPr>
          <a:xfrm>
            <a:off x="559433" y="2337310"/>
            <a:ext cx="5341848" cy="2793489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7FC8F6-B3AD-4560-8A1A-2B74269FA2D6}"/>
              </a:ext>
            </a:extLst>
          </p:cNvPr>
          <p:cNvSpPr/>
          <p:nvPr/>
        </p:nvSpPr>
        <p:spPr>
          <a:xfrm>
            <a:off x="559433" y="5547360"/>
            <a:ext cx="5341848" cy="1259047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01D25D-85C1-47B1-A2DF-E701FCB6146C}"/>
              </a:ext>
            </a:extLst>
          </p:cNvPr>
          <p:cNvSpPr txBox="1"/>
          <p:nvPr/>
        </p:nvSpPr>
        <p:spPr>
          <a:xfrm>
            <a:off x="645794" y="2463952"/>
            <a:ext cx="52554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본인 폰 해상도 구글링한 다음 그대로 입력</a:t>
            </a:r>
            <a:r>
              <a:rPr lang="en-US" altLang="ko-KR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6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9BF0CA1-2278-474A-BE93-5A94BBE15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281" y="2335741"/>
            <a:ext cx="3664316" cy="4469096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841FE68-977C-40C5-953A-4D1CE12CA77A}"/>
              </a:ext>
            </a:extLst>
          </p:cNvPr>
          <p:cNvCxnSpPr>
            <a:cxnSpLocks/>
          </p:cNvCxnSpPr>
          <p:nvPr/>
        </p:nvCxnSpPr>
        <p:spPr>
          <a:xfrm>
            <a:off x="3230880" y="5374640"/>
            <a:ext cx="5476240" cy="56896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B07D4B1-675D-4EAE-B705-129520DD93AA}"/>
              </a:ext>
            </a:extLst>
          </p:cNvPr>
          <p:cNvSpPr txBox="1"/>
          <p:nvPr/>
        </p:nvSpPr>
        <p:spPr>
          <a:xfrm>
            <a:off x="6522721" y="3296265"/>
            <a:ext cx="139847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(Vsync </a:t>
            </a:r>
            <a:r>
              <a:rPr lang="ko-KR" altLang="en-US" sz="1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체크</a:t>
            </a:r>
            <a:r>
              <a:rPr lang="en-US" altLang="ko-KR" sz="14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1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83C07C3-8BBB-4808-97FC-9C8A08870237}"/>
              </a:ext>
            </a:extLst>
          </p:cNvPr>
          <p:cNvCxnSpPr>
            <a:cxnSpLocks/>
          </p:cNvCxnSpPr>
          <p:nvPr/>
        </p:nvCxnSpPr>
        <p:spPr>
          <a:xfrm flipV="1">
            <a:off x="6791636" y="3134847"/>
            <a:ext cx="430323" cy="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951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Lighting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설정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B63F9-021E-49BD-9AC6-EAAF130226F4}"/>
              </a:ext>
            </a:extLst>
          </p:cNvPr>
          <p:cNvSpPr txBox="1"/>
          <p:nvPr/>
        </p:nvSpPr>
        <p:spPr>
          <a:xfrm>
            <a:off x="499070" y="5897752"/>
            <a:ext cx="1088112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기본적으로 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Directional Light 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씬에 있지만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조명만으로는 오브젝트가 어둡게 보입니다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/>
            <a:r>
              <a:rPr lang="en-US" altLang="ko-KR" sz="2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Rendering-&gt;Lighting-&gt;Generate Lighting 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선택해</a:t>
            </a:r>
            <a:endParaRPr lang="en-US" altLang="ko-KR" sz="2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모델이 씬의 주변 환경밝기도 반영해 더 잘 보이게 만들어줍시다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0BCC0B-935A-4F0A-897F-6DF7B9BD5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819" y="1742505"/>
            <a:ext cx="4292846" cy="40664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E8988A-F6F5-4C94-8C01-2F44D5423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206" y="1742505"/>
            <a:ext cx="2791069" cy="406649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528EAF-0537-4F3F-AAEB-8E23F0DA41F1}"/>
              </a:ext>
            </a:extLst>
          </p:cNvPr>
          <p:cNvSpPr/>
          <p:nvPr/>
        </p:nvSpPr>
        <p:spPr>
          <a:xfrm>
            <a:off x="8527188" y="5001606"/>
            <a:ext cx="1277265" cy="202693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35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stage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배치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 descr="텍스트, 스크린샷, 전자기기, 컴퓨터이(가) 표시된 사진&#10;&#10;자동 생성된 설명">
            <a:extLst>
              <a:ext uri="{FF2B5EF4-FFF2-40B4-BE49-F238E27FC236}">
                <a16:creationId xmlns:a16="http://schemas.microsoft.com/office/drawing/2014/main" id="{0087A46C-8412-4869-B62E-8F0E941E9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90313"/>
            <a:ext cx="11879263" cy="44254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76BBBA-BE17-4717-B116-6E66609D5212}"/>
              </a:ext>
            </a:extLst>
          </p:cNvPr>
          <p:cNvSpPr txBox="1"/>
          <p:nvPr/>
        </p:nvSpPr>
        <p:spPr>
          <a:xfrm>
            <a:off x="1600293" y="6271166"/>
            <a:ext cx="9362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stage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리소스를 배치하고 포지션은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(0,0,0)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설정해줍니다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882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카메라 위치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각도조절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76BBBA-BE17-4717-B116-6E66609D5212}"/>
              </a:ext>
            </a:extLst>
          </p:cNvPr>
          <p:cNvSpPr txBox="1"/>
          <p:nvPr/>
        </p:nvSpPr>
        <p:spPr>
          <a:xfrm>
            <a:off x="356326" y="5677779"/>
            <a:ext cx="1116661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MainCamera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오브젝트의 포지션을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(0, 3.8, -1.6)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로테이션은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(60, 0, 0)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설정하여  스테이지가 제대로 보이게 설정해줍시다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 descr="텍스트, 전자기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5128188E-145E-4F88-887F-D5C1BC9AB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9661"/>
            <a:ext cx="11879263" cy="352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19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라이트를 설정해 그림자 붙이기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76BBBA-BE17-4717-B116-6E66609D5212}"/>
              </a:ext>
            </a:extLst>
          </p:cNvPr>
          <p:cNvSpPr txBox="1"/>
          <p:nvPr/>
        </p:nvSpPr>
        <p:spPr>
          <a:xfrm>
            <a:off x="356326" y="5677779"/>
            <a:ext cx="1116661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떨어지는 사과를 바구니로 받는 게임을 만들텐데</a:t>
            </a:r>
            <a:r>
              <a:rPr lang="en-US" altLang="ko-KR" sz="3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lang="ko-KR" altLang="en-US" sz="3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사과가 떨어질 위치를 미리 알려면 </a:t>
            </a:r>
            <a:r>
              <a:rPr lang="ko-KR" altLang="en-US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그림자</a:t>
            </a:r>
            <a:r>
              <a:rPr lang="ko-KR" altLang="en-US" sz="3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필요합니다</a:t>
            </a:r>
            <a:endParaRPr lang="en-US" altLang="ko-KR" sz="3000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 descr="바닥이(가) 표시된 사진&#10;&#10;자동 생성된 설명">
            <a:extLst>
              <a:ext uri="{FF2B5EF4-FFF2-40B4-BE49-F238E27FC236}">
                <a16:creationId xmlns:a16="http://schemas.microsoft.com/office/drawing/2014/main" id="{7B8035C2-B2AA-4BDA-8858-5A546A4D9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657" y="1688441"/>
            <a:ext cx="3807381" cy="374418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모델 15">
                <a:extLst>
                  <a:ext uri="{FF2B5EF4-FFF2-40B4-BE49-F238E27FC236}">
                    <a16:creationId xmlns:a16="http://schemas.microsoft.com/office/drawing/2014/main" id="{2FFA28B9-0736-40B5-89F3-68B0AEBA45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4265513"/>
                  </p:ext>
                </p:extLst>
              </p:nvPr>
            </p:nvGraphicFramePr>
            <p:xfrm>
              <a:off x="5494046" y="1833678"/>
              <a:ext cx="846601" cy="9987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46601" cy="998799"/>
                    </a:xfrm>
                    <a:prstGeom prst="rect">
                      <a:avLst/>
                    </a:prstGeom>
                  </am3d:spPr>
                  <am3d:camera>
                    <am3d:pos x="0" y="0" z="707553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7491" d="1000000"/>
                    <am3d:preTrans dx="-10024" dy="-18886626" dz="-316926"/>
                    <am3d:scale>
                      <am3d:sx n="1000000" d="1000000"/>
                      <am3d:sy n="1000000" d="1000000"/>
                      <am3d:sz n="1000000" d="1000000"/>
                    </am3d:scale>
                    <am3d:rot ax="6035304" ay="3385654" az="615873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314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모델 15">
                <a:extLst>
                  <a:ext uri="{FF2B5EF4-FFF2-40B4-BE49-F238E27FC236}">
                    <a16:creationId xmlns:a16="http://schemas.microsoft.com/office/drawing/2014/main" id="{2FFA28B9-0736-40B5-89F3-68B0AEBA45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046" y="1833678"/>
                <a:ext cx="846601" cy="998799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57195F38-2F80-46F7-82BC-61069B9AAB47}"/>
              </a:ext>
            </a:extLst>
          </p:cNvPr>
          <p:cNvSpPr/>
          <p:nvPr/>
        </p:nvSpPr>
        <p:spPr>
          <a:xfrm>
            <a:off x="5770390" y="2885463"/>
            <a:ext cx="293911" cy="119650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300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라이트를 설정해 그림자 붙이기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76BBBA-BE17-4717-B116-6E66609D5212}"/>
              </a:ext>
            </a:extLst>
          </p:cNvPr>
          <p:cNvSpPr txBox="1"/>
          <p:nvPr/>
        </p:nvSpPr>
        <p:spPr>
          <a:xfrm>
            <a:off x="356326" y="5677779"/>
            <a:ext cx="1116661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사과 바로 위에 조명이 위치할 수 있도록</a:t>
            </a:r>
            <a:endParaRPr lang="en-US" altLang="ko-KR" sz="30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로테이션은 </a:t>
            </a:r>
            <a:r>
              <a:rPr lang="en-US" altLang="ko-KR" sz="3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(90, 0, 0)</a:t>
            </a:r>
            <a:r>
              <a:rPr lang="ko-KR" altLang="en-US" sz="3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설정해줍시다</a:t>
            </a:r>
            <a:endParaRPr lang="en-US" altLang="ko-KR" sz="3000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 descr="텍스트, 전자기기, 컴퓨터, 디스플레이이(가) 표시된 사진&#10;&#10;자동 생성된 설명">
            <a:extLst>
              <a:ext uri="{FF2B5EF4-FFF2-40B4-BE49-F238E27FC236}">
                <a16:creationId xmlns:a16="http://schemas.microsoft.com/office/drawing/2014/main" id="{80EB35E2-E8EA-4D57-BD67-EACA56DE4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8459"/>
            <a:ext cx="11879263" cy="352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0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라이트를 설정해 그림자 붙이기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76BBBA-BE17-4717-B116-6E66609D5212}"/>
              </a:ext>
            </a:extLst>
          </p:cNvPr>
          <p:cNvSpPr txBox="1"/>
          <p:nvPr/>
        </p:nvSpPr>
        <p:spPr>
          <a:xfrm>
            <a:off x="356326" y="5677779"/>
            <a:ext cx="1116661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또한 위에서 조명을 비추면 빛이 너무 강하기 때문에</a:t>
            </a:r>
            <a:r>
              <a:rPr lang="en-US" altLang="ko-KR" sz="3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lang="en-US" altLang="ko-KR" sz="3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Light </a:t>
            </a:r>
            <a:r>
              <a:rPr lang="ko-KR" altLang="en-US" sz="3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컴포넌트의 </a:t>
            </a:r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Intensity</a:t>
            </a:r>
            <a:r>
              <a:rPr lang="en-US" altLang="ko-KR" sz="3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값을 </a:t>
            </a:r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0.7</a:t>
            </a:r>
            <a:r>
              <a:rPr lang="ko-KR" altLang="en-US" sz="3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낮춰주겠습니다</a:t>
            </a:r>
            <a:endParaRPr lang="en-US" altLang="ko-KR" sz="30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3000" spc="-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9692A4-6DD9-4E71-871D-34133EAEB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793" y="1627846"/>
            <a:ext cx="34956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54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복습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빠르게 지난 내용 복습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2939-1909-47A9-B007-52BED79D2781}"/>
              </a:ext>
            </a:extLst>
          </p:cNvPr>
          <p:cNvSpPr txBox="1"/>
          <p:nvPr/>
        </p:nvSpPr>
        <p:spPr>
          <a:xfrm>
            <a:off x="559433" y="2383407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지난 스터디에서는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92EB5-F520-44A9-8615-CE1FCFBDB028}"/>
              </a:ext>
            </a:extLst>
          </p:cNvPr>
          <p:cNvSpPr txBox="1"/>
          <p:nvPr/>
        </p:nvSpPr>
        <p:spPr>
          <a:xfrm>
            <a:off x="574674" y="3241570"/>
            <a:ext cx="8541045" cy="2523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Climb Cloud 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예제 실습</a:t>
            </a:r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Physics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활용한 충돌 처리 구현</a:t>
            </a:r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프리팹 오브젝트 배치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씬 전환 등 구현</a:t>
            </a:r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27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basket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배치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76BBBA-BE17-4717-B116-6E66609D5212}"/>
              </a:ext>
            </a:extLst>
          </p:cNvPr>
          <p:cNvSpPr txBox="1"/>
          <p:nvPr/>
        </p:nvSpPr>
        <p:spPr>
          <a:xfrm>
            <a:off x="1258241" y="5761102"/>
            <a:ext cx="936278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basket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리소스를 배치하고 포지션은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(0,0,0)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설정해줍니다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미묘하게 그림자가 생긴게 보이시나요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 descr="텍스트, 전자기기, 컴퓨터, 디스플레이이(가) 표시된 사진&#10;&#10;자동 생성된 설명">
            <a:extLst>
              <a:ext uri="{FF2B5EF4-FFF2-40B4-BE49-F238E27FC236}">
                <a16:creationId xmlns:a16="http://schemas.microsoft.com/office/drawing/2014/main" id="{A6E66F84-4FD6-480A-823D-31B780769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5387"/>
            <a:ext cx="11879263" cy="352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45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체크포인트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체크포인트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2939-1909-47A9-B007-52BED79D2781}"/>
              </a:ext>
            </a:extLst>
          </p:cNvPr>
          <p:cNvSpPr txBox="1"/>
          <p:nvPr/>
        </p:nvSpPr>
        <p:spPr>
          <a:xfrm>
            <a:off x="992184" y="5890005"/>
            <a:ext cx="989489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잘 따라오고 계시나요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’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68CE22-0E12-4BE4-A029-0B3D0DE92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523" y="2591121"/>
            <a:ext cx="2641344" cy="264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1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Basket Controller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 작성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8F157-3CF2-41F3-A476-C9F63D1A1536}"/>
              </a:ext>
            </a:extLst>
          </p:cNvPr>
          <p:cNvSpPr txBox="1"/>
          <p:nvPr/>
        </p:nvSpPr>
        <p:spPr>
          <a:xfrm>
            <a:off x="785145" y="6130349"/>
            <a:ext cx="1030897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코드 작성 후에는 스크립트를 </a:t>
            </a:r>
            <a:r>
              <a:rPr lang="en-US" altLang="ko-KR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basket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오브젝트에 부착해줍니다</a:t>
            </a:r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BD1815-2B05-4CB2-849E-F9BFBA0E4E79}"/>
              </a:ext>
            </a:extLst>
          </p:cNvPr>
          <p:cNvSpPr txBox="1"/>
          <p:nvPr/>
        </p:nvSpPr>
        <p:spPr>
          <a:xfrm>
            <a:off x="13724206" y="671095"/>
            <a:ext cx="594360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System.Collections;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System.Collections.Generic;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UnityEngine;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BasketController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MonoBehaviour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Update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(Input.GetMouseButtonDown(0))</a:t>
            </a: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Ray ray = Camera.main.ScreenPointToRay(Input.mousePosition);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RaycastHit hit;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(Physics.Raycast(ray,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hit, Mathf.Infinity))</a:t>
            </a: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x = Mathf.RoundToInt(hit.point.x);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z = Mathf.RoundToInt(hit.point.z);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transform.position =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Vector3(x, 0.0f, z);</a:t>
            </a: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51F3055-20FE-4552-820C-93DFB2D98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336" y="1747519"/>
            <a:ext cx="7520590" cy="419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37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Raycast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란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..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50" name="Picture 2" descr="JOURNAL &amp;gt; Mission Possible, HOWDY.">
            <a:extLst>
              <a:ext uri="{FF2B5EF4-FFF2-40B4-BE49-F238E27FC236}">
                <a16:creationId xmlns:a16="http://schemas.microsoft.com/office/drawing/2014/main" id="{EDA4AB65-83B3-4ADC-AD75-0E778A9A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1879263" cy="681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156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Raycast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란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..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8F157-3CF2-41F3-A476-C9F63D1A1536}"/>
              </a:ext>
            </a:extLst>
          </p:cNvPr>
          <p:cNvSpPr txBox="1"/>
          <p:nvPr/>
        </p:nvSpPr>
        <p:spPr>
          <a:xfrm>
            <a:off x="-323251" y="5585238"/>
            <a:ext cx="1285973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Ray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말그대로 </a:t>
            </a:r>
            <a:r>
              <a:rPr lang="en-US" altLang="ko-KR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광선</a:t>
            </a:r>
            <a:r>
              <a:rPr lang="en-US" altLang="ko-KR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 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뜻합니다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/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Ray ray = Camera.main.ScreenPointToRay(Input.mousePosition);</a:t>
            </a:r>
          </a:p>
          <a:p>
            <a:pPr algn="ctr"/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코드는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카메라에서 플레이어가 클릭한 지점을 향해 보이지 않는 광선을 발사하게 합니다</a:t>
            </a:r>
            <a:endParaRPr lang="en-US" altLang="ko-KR" sz="24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24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6" name="Picture 2" descr="Video camera free icon">
            <a:extLst>
              <a:ext uri="{FF2B5EF4-FFF2-40B4-BE49-F238E27FC236}">
                <a16:creationId xmlns:a16="http://schemas.microsoft.com/office/drawing/2014/main" id="{6A5B74D0-3142-444B-992B-FD2FEED30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2525079" y="1897573"/>
            <a:ext cx="1320204" cy="13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바닥이(가) 표시된 사진&#10;&#10;자동 생성된 설명">
            <a:extLst>
              <a:ext uri="{FF2B5EF4-FFF2-40B4-BE49-F238E27FC236}">
                <a16:creationId xmlns:a16="http://schemas.microsoft.com/office/drawing/2014/main" id="{0379D1D9-F947-4563-B4C2-E8D0F85FE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6" t="48844" r="-3736" b="6752"/>
          <a:stretch/>
        </p:blipFill>
        <p:spPr>
          <a:xfrm>
            <a:off x="5141417" y="3679469"/>
            <a:ext cx="3860343" cy="1685692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BE6F5B-73C1-45FC-B4BA-03ADF88674E0}"/>
              </a:ext>
            </a:extLst>
          </p:cNvPr>
          <p:cNvCxnSpPr>
            <a:cxnSpLocks/>
            <a:stCxn id="1026" idx="3"/>
          </p:cNvCxnSpPr>
          <p:nvPr/>
        </p:nvCxnSpPr>
        <p:spPr>
          <a:xfrm>
            <a:off x="3756846" y="2887726"/>
            <a:ext cx="3162114" cy="1588869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83C5C40-7246-4162-AB00-EC6CEF1731CB}"/>
              </a:ext>
            </a:extLst>
          </p:cNvPr>
          <p:cNvSpPr txBox="1"/>
          <p:nvPr/>
        </p:nvSpPr>
        <p:spPr>
          <a:xfrm>
            <a:off x="3510037" y="2663482"/>
            <a:ext cx="365573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클릭한 곳을 향해 광선 발사</a:t>
            </a:r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26913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Raycast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란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..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8F157-3CF2-41F3-A476-C9F63D1A1536}"/>
              </a:ext>
            </a:extLst>
          </p:cNvPr>
          <p:cNvSpPr txBox="1"/>
          <p:nvPr/>
        </p:nvSpPr>
        <p:spPr>
          <a:xfrm>
            <a:off x="-527297" y="4472460"/>
            <a:ext cx="12859735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RaycastHit hit;</a:t>
            </a:r>
          </a:p>
          <a:p>
            <a:pPr algn="ctr"/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if (Physics.Raycast(ray, out hit, Mathf.Infinity)) { … }</a:t>
            </a:r>
          </a:p>
          <a:p>
            <a:pPr algn="ctr"/>
            <a:endParaRPr lang="en-US" altLang="ko-KR" sz="24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광선이 지나가는 경로에 오브젝트가 있다면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 광선이 닿은 지점을 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en-US" altLang="ko-KR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out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hit’ 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가져올 수 있습니다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/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오브젝트에 콜라이더 컴포넌트가 적용된 상태여야 합니다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algn="ctr"/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따라서 </a:t>
            </a:r>
            <a:r>
              <a:rPr lang="en-US" altLang="ko-KR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hit.point.x, hit.point.z 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광선이 닿은 지점의 좌표가 됩니다</a:t>
            </a:r>
            <a:endParaRPr lang="en-US" altLang="ko-KR" sz="24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175359-43F5-487D-92DE-AEBA0CC6B85D}"/>
              </a:ext>
            </a:extLst>
          </p:cNvPr>
          <p:cNvGrpSpPr/>
          <p:nvPr/>
        </p:nvGrpSpPr>
        <p:grpSpPr>
          <a:xfrm>
            <a:off x="3546180" y="1846659"/>
            <a:ext cx="4155574" cy="2231245"/>
            <a:chOff x="2743540" y="1714656"/>
            <a:chExt cx="4155574" cy="2231245"/>
          </a:xfrm>
        </p:grpSpPr>
        <p:pic>
          <p:nvPicPr>
            <p:cNvPr id="16" name="그림 15" descr="바닥이(가) 표시된 사진&#10;&#10;자동 생성된 설명">
              <a:extLst>
                <a:ext uri="{FF2B5EF4-FFF2-40B4-BE49-F238E27FC236}">
                  <a16:creationId xmlns:a16="http://schemas.microsoft.com/office/drawing/2014/main" id="{2BC68108-1F6C-46AF-B218-38C85896A1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36" t="48844" r="-3736" b="6752"/>
            <a:stretch/>
          </p:blipFill>
          <p:spPr>
            <a:xfrm>
              <a:off x="4491651" y="2894637"/>
              <a:ext cx="2407463" cy="1051264"/>
            </a:xfrm>
            <a:prstGeom prst="rect">
              <a:avLst/>
            </a:prstGeom>
          </p:spPr>
        </p:pic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DBE6F5B-73C1-45FC-B4BA-03ADF88674E0}"/>
                </a:ext>
              </a:extLst>
            </p:cNvPr>
            <p:cNvCxnSpPr>
              <a:cxnSpLocks/>
            </p:cNvCxnSpPr>
            <p:nvPr/>
          </p:nvCxnSpPr>
          <p:spPr>
            <a:xfrm>
              <a:off x="3425783" y="2260788"/>
              <a:ext cx="2131737" cy="115948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4" name="Picture 2" descr="Video camera free icon">
              <a:extLst>
                <a:ext uri="{FF2B5EF4-FFF2-40B4-BE49-F238E27FC236}">
                  <a16:creationId xmlns:a16="http://schemas.microsoft.com/office/drawing/2014/main" id="{C8AF9FBD-B6A3-4A15-A970-B44AFFE513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000">
              <a:off x="2743540" y="1714656"/>
              <a:ext cx="823332" cy="823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96607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Basket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콜라이더 추가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8F157-3CF2-41F3-A476-C9F63D1A1536}"/>
              </a:ext>
            </a:extLst>
          </p:cNvPr>
          <p:cNvSpPr txBox="1"/>
          <p:nvPr/>
        </p:nvSpPr>
        <p:spPr>
          <a:xfrm>
            <a:off x="785145" y="6101874"/>
            <a:ext cx="1030897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Raycast</a:t>
            </a:r>
            <a:r>
              <a:rPr lang="ko-KR" altLang="en-US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광선이 </a:t>
            </a:r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stage</a:t>
            </a:r>
            <a:r>
              <a:rPr lang="ko-KR" altLang="en-US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오브젝트를 인식하려면 </a:t>
            </a:r>
            <a:r>
              <a:rPr lang="ko-KR" altLang="en-US" sz="2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콜라이더</a:t>
            </a:r>
            <a:r>
              <a:rPr lang="ko-KR" altLang="en-US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붙어있어야 합니다</a:t>
            </a:r>
            <a:endParaRPr lang="en-US" altLang="ko-KR" sz="20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stage </a:t>
            </a:r>
            <a:r>
              <a:rPr lang="ko-KR" altLang="en-US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오브젝트에 </a:t>
            </a:r>
            <a:r>
              <a:rPr lang="en-US" altLang="ko-KR" sz="2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BoxColider</a:t>
            </a:r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컴포넌트를 추가하고</a:t>
            </a:r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size</a:t>
            </a:r>
            <a:r>
              <a:rPr lang="ko-KR" altLang="en-US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</a:t>
            </a:r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(3, 0.1, 3)</a:t>
            </a:r>
            <a:r>
              <a:rPr lang="ko-KR" altLang="en-US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설정해줍니다</a:t>
            </a:r>
            <a:endParaRPr lang="en-US" altLang="ko-KR" sz="20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ACD54323-E386-46B9-99E2-2F44B85EC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06" y="1526279"/>
            <a:ext cx="36004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66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086E7-A96B-4308-A3C8-A676847BE63B}"/>
              </a:ext>
            </a:extLst>
          </p:cNvPr>
          <p:cNvSpPr txBox="1"/>
          <p:nvPr/>
        </p:nvSpPr>
        <p:spPr>
          <a:xfrm>
            <a:off x="753467" y="6267723"/>
            <a:ext cx="1037232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클릭한 곳으로 바구니가 움직이죠</a:t>
            </a:r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</p:txBody>
      </p:sp>
      <p:pic>
        <p:nvPicPr>
          <p:cNvPr id="4" name="그림 3" descr="텍스트, 실내, 전자기기, 컴퓨터이(가) 표시된 사진&#10;&#10;자동 생성된 설명">
            <a:extLst>
              <a:ext uri="{FF2B5EF4-FFF2-40B4-BE49-F238E27FC236}">
                <a16:creationId xmlns:a16="http://schemas.microsoft.com/office/drawing/2014/main" id="{FA9EA868-574E-4C5C-8CB0-ED6900355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79262" cy="613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85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체크포인트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체크포인트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2939-1909-47A9-B007-52BED79D2781}"/>
              </a:ext>
            </a:extLst>
          </p:cNvPr>
          <p:cNvSpPr txBox="1"/>
          <p:nvPr/>
        </p:nvSpPr>
        <p:spPr>
          <a:xfrm>
            <a:off x="992184" y="5890005"/>
            <a:ext cx="989489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잘 따라오고 계시나요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’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68CE22-0E12-4BE4-A029-0B3D0DE92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523" y="2591121"/>
            <a:ext cx="2641344" cy="264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41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아이템 떨어뜨리기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1FB077-6E4A-4077-9395-7061459E04CD}"/>
              </a:ext>
            </a:extLst>
          </p:cNvPr>
          <p:cNvSpPr txBox="1"/>
          <p:nvPr/>
        </p:nvSpPr>
        <p:spPr>
          <a:xfrm>
            <a:off x="849190" y="5209337"/>
            <a:ext cx="10038066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사과와 폭탄을 떨어뜨리려고 해요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지난번에 배운 </a:t>
            </a:r>
            <a:r>
              <a:rPr lang="en-US" altLang="ko-KR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Physics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(RigidBody 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사용하면 쉽겠지만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이번에는 속도 조절 등 구체적인 </a:t>
            </a:r>
            <a:r>
              <a:rPr lang="ko-KR" altLang="en-US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레벨디자인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위해 직접 구현해볼거에요</a:t>
            </a:r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모델 5">
                <a:extLst>
                  <a:ext uri="{FF2B5EF4-FFF2-40B4-BE49-F238E27FC236}">
                    <a16:creationId xmlns:a16="http://schemas.microsoft.com/office/drawing/2014/main" id="{D1319334-0D3C-4C49-BCF5-664C9B1334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5264571"/>
                  </p:ext>
                </p:extLst>
              </p:nvPr>
            </p:nvGraphicFramePr>
            <p:xfrm>
              <a:off x="2834012" y="2293019"/>
              <a:ext cx="1750029" cy="217159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50029" cy="2171594"/>
                    </a:xfrm>
                    <a:prstGeom prst="rect">
                      <a:avLst/>
                    </a:prstGeom>
                  </am3d:spPr>
                  <am3d:camera>
                    <am3d:pos x="0" y="0" z="707553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7491" d="1000000"/>
                    <am3d:preTrans dx="-10024" dy="-18886626" dz="-31692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4079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모델 5">
                <a:extLst>
                  <a:ext uri="{FF2B5EF4-FFF2-40B4-BE49-F238E27FC236}">
                    <a16:creationId xmlns:a16="http://schemas.microsoft.com/office/drawing/2014/main" id="{D1319334-0D3C-4C49-BCF5-664C9B1334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4012" y="2293019"/>
                <a:ext cx="1750029" cy="2171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모델 6">
                <a:extLst>
                  <a:ext uri="{FF2B5EF4-FFF2-40B4-BE49-F238E27FC236}">
                    <a16:creationId xmlns:a16="http://schemas.microsoft.com/office/drawing/2014/main" id="{6EB049E4-A3DB-412F-9167-1ABFFB535E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5338661"/>
                  </p:ext>
                </p:extLst>
              </p:nvPr>
            </p:nvGraphicFramePr>
            <p:xfrm>
              <a:off x="7146271" y="2221459"/>
              <a:ext cx="1644980" cy="224315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44980" cy="2243154"/>
                    </a:xfrm>
                    <a:prstGeom prst="rect">
                      <a:avLst/>
                    </a:prstGeom>
                  </am3d:spPr>
                  <am3d:camera>
                    <am3d:pos x="0" y="0" z="663722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74141" d="1000000"/>
                    <am3d:preTrans dx="47497" dy="-18044769" dz="-32777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3198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모델 6">
                <a:extLst>
                  <a:ext uri="{FF2B5EF4-FFF2-40B4-BE49-F238E27FC236}">
                    <a16:creationId xmlns:a16="http://schemas.microsoft.com/office/drawing/2014/main" id="{6EB049E4-A3DB-412F-9167-1ABFFB535E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46271" y="2221459"/>
                <a:ext cx="1644980" cy="22431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1979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구름 배치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B63F9-021E-49BD-9AC6-EAAF130226F4}"/>
              </a:ext>
            </a:extLst>
          </p:cNvPr>
          <p:cNvSpPr txBox="1"/>
          <p:nvPr/>
        </p:nvSpPr>
        <p:spPr>
          <a:xfrm>
            <a:off x="507762" y="5761102"/>
            <a:ext cx="1086373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구름을 플레이어 밑에 적절히 배치하고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Boxcolider 2D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Rigidbody 2D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추가해줍니다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6A537F-A6FF-4C0D-AE88-2C33ADAA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830" y="1631798"/>
            <a:ext cx="3733800" cy="3790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B8BBE7-B623-423C-9169-1D419D2E1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787" y="1631798"/>
            <a:ext cx="2270376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08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apple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배치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76BBBA-BE17-4717-B116-6E66609D5212}"/>
              </a:ext>
            </a:extLst>
          </p:cNvPr>
          <p:cNvSpPr txBox="1"/>
          <p:nvPr/>
        </p:nvSpPr>
        <p:spPr>
          <a:xfrm>
            <a:off x="1600293" y="6271166"/>
            <a:ext cx="9362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apple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리소스를 배치하고 포지션은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(-1,3,0)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설정해줍니다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8E25BD-6E64-4070-BFDA-223CA9FCA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6158"/>
            <a:ext cx="11879263" cy="442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65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bomb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배치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76BBBA-BE17-4717-B116-6E66609D5212}"/>
              </a:ext>
            </a:extLst>
          </p:cNvPr>
          <p:cNvSpPr txBox="1"/>
          <p:nvPr/>
        </p:nvSpPr>
        <p:spPr>
          <a:xfrm>
            <a:off x="1600293" y="6271166"/>
            <a:ext cx="936278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bomb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리소스를 배치하고 포지션은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(1,3,0)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설정해줍니다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D85DBA-22B1-4B5F-83C7-556AAA972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5558"/>
            <a:ext cx="11879263" cy="437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0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Item Controller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 작성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8F157-3CF2-41F3-A476-C9F63D1A1536}"/>
              </a:ext>
            </a:extLst>
          </p:cNvPr>
          <p:cNvSpPr txBox="1"/>
          <p:nvPr/>
        </p:nvSpPr>
        <p:spPr>
          <a:xfrm>
            <a:off x="785145" y="6130349"/>
            <a:ext cx="1030897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코드 작성 후에는 </a:t>
            </a:r>
            <a:r>
              <a:rPr lang="en-US" altLang="ko-KR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apple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bomb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오브젝트에 각각 부착해줍니다</a:t>
            </a:r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BD1815-2B05-4CB2-849E-F9BFBA0E4E79}"/>
              </a:ext>
            </a:extLst>
          </p:cNvPr>
          <p:cNvSpPr txBox="1"/>
          <p:nvPr/>
        </p:nvSpPr>
        <p:spPr>
          <a:xfrm>
            <a:off x="13724206" y="671095"/>
            <a:ext cx="5943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UnityEngine;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System.Collections;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ItemController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MonoBehaviour {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dropSpeed = -0.03f;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Update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transform.Translate(0,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.dropSpeed, 0);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(transform.position.y &lt; -1.0f) {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Destroy(gameObject);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B78FCC9-5784-4402-8013-B7CE2FE1F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864" y="2012156"/>
            <a:ext cx="7074088" cy="376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16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086E7-A96B-4308-A3C8-A676847BE63B}"/>
              </a:ext>
            </a:extLst>
          </p:cNvPr>
          <p:cNvSpPr txBox="1"/>
          <p:nvPr/>
        </p:nvSpPr>
        <p:spPr>
          <a:xfrm>
            <a:off x="753467" y="6267723"/>
            <a:ext cx="1037232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잘 떨어지죠</a:t>
            </a:r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</p:txBody>
      </p:sp>
      <p:pic>
        <p:nvPicPr>
          <p:cNvPr id="5" name="그림 4" descr="텍스트, 모니터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6C50E0F0-4FC1-410C-AC1A-2F9A71767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2" y="141928"/>
            <a:ext cx="11664980" cy="602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52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체크포인트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체크포인트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2939-1909-47A9-B007-52BED79D2781}"/>
              </a:ext>
            </a:extLst>
          </p:cNvPr>
          <p:cNvSpPr txBox="1"/>
          <p:nvPr/>
        </p:nvSpPr>
        <p:spPr>
          <a:xfrm>
            <a:off x="992184" y="5890005"/>
            <a:ext cx="989489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잘 따라오고 계시나요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’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68CE22-0E12-4BE4-A029-0B3D0DE92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523" y="2591121"/>
            <a:ext cx="2641344" cy="264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46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바구니와 사과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폭탄의 충돌 감지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…?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모델 7">
                <a:extLst>
                  <a:ext uri="{FF2B5EF4-FFF2-40B4-BE49-F238E27FC236}">
                    <a16:creationId xmlns:a16="http://schemas.microsoft.com/office/drawing/2014/main" id="{DAA08816-9FD6-4F88-BAD6-5CF011CB96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5778642"/>
                  </p:ext>
                </p:extLst>
              </p:nvPr>
            </p:nvGraphicFramePr>
            <p:xfrm>
              <a:off x="8685779" y="1800237"/>
              <a:ext cx="1707952" cy="232902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07952" cy="2329024"/>
                    </a:xfrm>
                    <a:prstGeom prst="rect">
                      <a:avLst/>
                    </a:prstGeom>
                  </am3d:spPr>
                  <am3d:camera>
                    <am3d:pos x="0" y="0" z="663722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74141" d="1000000"/>
                    <am3d:preTrans dx="47497" dy="-18044769" dz="-32777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4469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모델 7">
                <a:extLst>
                  <a:ext uri="{FF2B5EF4-FFF2-40B4-BE49-F238E27FC236}">
                    <a16:creationId xmlns:a16="http://schemas.microsoft.com/office/drawing/2014/main" id="{DAA08816-9FD6-4F88-BAD6-5CF011CB96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85779" y="1800237"/>
                <a:ext cx="1707952" cy="2329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모델 15">
                <a:extLst>
                  <a:ext uri="{FF2B5EF4-FFF2-40B4-BE49-F238E27FC236}">
                    <a16:creationId xmlns:a16="http://schemas.microsoft.com/office/drawing/2014/main" id="{AF1A41FC-B41F-4D2E-9411-72183E712D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30889256"/>
                  </p:ext>
                </p:extLst>
              </p:nvPr>
            </p:nvGraphicFramePr>
            <p:xfrm>
              <a:off x="1423425" y="1950227"/>
              <a:ext cx="1770058" cy="21964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770058" cy="2196448"/>
                    </a:xfrm>
                    <a:prstGeom prst="rect">
                      <a:avLst/>
                    </a:prstGeom>
                  </am3d:spPr>
                  <am3d:camera>
                    <am3d:pos x="0" y="0" z="707553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7491" d="1000000"/>
                    <am3d:preTrans dx="-10024" dy="-18886626" dz="-31692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4469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모델 15">
                <a:extLst>
                  <a:ext uri="{FF2B5EF4-FFF2-40B4-BE49-F238E27FC236}">
                    <a16:creationId xmlns:a16="http://schemas.microsoft.com/office/drawing/2014/main" id="{AF1A41FC-B41F-4D2E-9411-72183E712D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3425" y="1950227"/>
                <a:ext cx="1770058" cy="2196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모델 17">
                <a:extLst>
                  <a:ext uri="{FF2B5EF4-FFF2-40B4-BE49-F238E27FC236}">
                    <a16:creationId xmlns:a16="http://schemas.microsoft.com/office/drawing/2014/main" id="{C1371CF6-128B-4219-9AD3-9E948ABBEC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9310852"/>
                  </p:ext>
                </p:extLst>
              </p:nvPr>
            </p:nvGraphicFramePr>
            <p:xfrm>
              <a:off x="4841408" y="2148424"/>
              <a:ext cx="2196446" cy="219644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196446" cy="2196447"/>
                    </a:xfrm>
                    <a:prstGeom prst="rect">
                      <a:avLst/>
                    </a:prstGeom>
                  </am3d:spPr>
                  <am3d:camera>
                    <am3d:pos x="0" y="0" z="725354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7944" d="1000000"/>
                    <am3d:preTrans dx="-1" dy="-1229645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945295" ay="236180" az="27176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375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모델 17">
                <a:extLst>
                  <a:ext uri="{FF2B5EF4-FFF2-40B4-BE49-F238E27FC236}">
                    <a16:creationId xmlns:a16="http://schemas.microsoft.com/office/drawing/2014/main" id="{C1371CF6-128B-4219-9AD3-9E948ABBEC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41408" y="2148424"/>
                <a:ext cx="2196446" cy="2196447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B88E83B3-23A1-4216-B008-E4D2B2AF3E64}"/>
              </a:ext>
            </a:extLst>
          </p:cNvPr>
          <p:cNvSpPr txBox="1"/>
          <p:nvPr/>
        </p:nvSpPr>
        <p:spPr>
          <a:xfrm>
            <a:off x="992184" y="4789839"/>
            <a:ext cx="9894893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바구니로 사과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폭탄을 받는 경우를 생각해볼거에요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어떻게 충돌을 감지하면 좋을까요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 algn="ctr"/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지난번에 배운 </a:t>
            </a:r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OnTriggerEnter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메서드를 사용하면 쉽겠죠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204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OnTriggerEnter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발동될 조건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66BF51B-A4C2-43D0-86C5-2D7FB5C1AE72}"/>
              </a:ext>
            </a:extLst>
          </p:cNvPr>
          <p:cNvGrpSpPr/>
          <p:nvPr/>
        </p:nvGrpSpPr>
        <p:grpSpPr>
          <a:xfrm>
            <a:off x="-35437" y="2126906"/>
            <a:ext cx="2996171" cy="1745557"/>
            <a:chOff x="903072" y="2073492"/>
            <a:chExt cx="2996171" cy="174555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4E92703-4E96-4453-9701-44A10AD360F2}"/>
                </a:ext>
              </a:extLst>
            </p:cNvPr>
            <p:cNvGrpSpPr/>
            <p:nvPr/>
          </p:nvGrpSpPr>
          <p:grpSpPr>
            <a:xfrm>
              <a:off x="1742652" y="2073492"/>
              <a:ext cx="1229563" cy="1301168"/>
              <a:chOff x="1372263" y="2347971"/>
              <a:chExt cx="1229563" cy="1301168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A6A1530D-2693-43D5-9339-283B945DEAF0}"/>
                  </a:ext>
                </a:extLst>
              </p:cNvPr>
              <p:cNvSpPr/>
              <p:nvPr/>
            </p:nvSpPr>
            <p:spPr>
              <a:xfrm>
                <a:off x="1372263" y="2430091"/>
                <a:ext cx="1142113" cy="1219048"/>
              </a:xfrm>
              <a:prstGeom prst="ellipse">
                <a:avLst/>
              </a:prstGeom>
              <a:noFill/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" name="그림 5" descr="클립아트이(가) 표시된 사진&#10;&#10;자동 생성된 설명">
                <a:extLst>
                  <a:ext uri="{FF2B5EF4-FFF2-40B4-BE49-F238E27FC236}">
                    <a16:creationId xmlns:a16="http://schemas.microsoft.com/office/drawing/2014/main" id="{5208423B-6393-4A56-A88B-15BE27E774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9713" y="2347971"/>
                <a:ext cx="1142113" cy="1219049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9159AD-93B4-4057-B198-C9A232E52663}"/>
                </a:ext>
              </a:extLst>
            </p:cNvPr>
            <p:cNvSpPr txBox="1"/>
            <p:nvPr/>
          </p:nvSpPr>
          <p:spPr>
            <a:xfrm>
              <a:off x="903072" y="3542050"/>
              <a:ext cx="299617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pc="-1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(Colider Component)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83E42A3-1B73-4A92-83A4-1BA315A129CC}"/>
              </a:ext>
            </a:extLst>
          </p:cNvPr>
          <p:cNvGrpSpPr/>
          <p:nvPr/>
        </p:nvGrpSpPr>
        <p:grpSpPr>
          <a:xfrm>
            <a:off x="2544719" y="1976548"/>
            <a:ext cx="2260003" cy="1860570"/>
            <a:chOff x="7193346" y="1672112"/>
            <a:chExt cx="2996171" cy="233854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0DDC0FE-CA0A-4736-9941-5AEA28903ADB}"/>
                </a:ext>
              </a:extLst>
            </p:cNvPr>
            <p:cNvGrpSpPr/>
            <p:nvPr/>
          </p:nvGrpSpPr>
          <p:grpSpPr>
            <a:xfrm>
              <a:off x="8066930" y="1672112"/>
              <a:ext cx="1342665" cy="1967696"/>
              <a:chOff x="4930815" y="2176041"/>
              <a:chExt cx="1342665" cy="1967696"/>
            </a:xfrm>
          </p:grpSpPr>
          <p:pic>
            <p:nvPicPr>
              <p:cNvPr id="3" name="그림 2" descr="텍스트, 테이블이(가) 표시된 사진&#10;&#10;자동 생성된 설명">
                <a:extLst>
                  <a:ext uri="{FF2B5EF4-FFF2-40B4-BE49-F238E27FC236}">
                    <a16:creationId xmlns:a16="http://schemas.microsoft.com/office/drawing/2014/main" id="{B5510AA2-0B3A-4666-9CD0-4186054D9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4791" y="2279169"/>
                <a:ext cx="1128689" cy="1761439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1EABC0C-E7B7-42C5-8AFE-3E60D3382407}"/>
                  </a:ext>
                </a:extLst>
              </p:cNvPr>
              <p:cNvSpPr/>
              <p:nvPr/>
            </p:nvSpPr>
            <p:spPr>
              <a:xfrm>
                <a:off x="4930815" y="2176041"/>
                <a:ext cx="1342665" cy="1967696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356E0E-713C-47D5-9D42-C71D817383AC}"/>
                </a:ext>
              </a:extLst>
            </p:cNvPr>
            <p:cNvSpPr txBox="1"/>
            <p:nvPr/>
          </p:nvSpPr>
          <p:spPr>
            <a:xfrm>
              <a:off x="7193346" y="3733653"/>
              <a:ext cx="299617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pc="-1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(Colider Component)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F40A03-E22E-4B9F-82F7-372C3E6D4FFD}"/>
              </a:ext>
            </a:extLst>
          </p:cNvPr>
          <p:cNvGrpSpPr/>
          <p:nvPr/>
        </p:nvGrpSpPr>
        <p:grpSpPr>
          <a:xfrm>
            <a:off x="503079" y="4561094"/>
            <a:ext cx="2345471" cy="1967696"/>
            <a:chOff x="4152115" y="3837812"/>
            <a:chExt cx="2345471" cy="1967696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636879E-3459-4ECC-8CAA-E1AB9B8134DF}"/>
                </a:ext>
              </a:extLst>
            </p:cNvPr>
            <p:cNvGrpSpPr/>
            <p:nvPr/>
          </p:nvGrpSpPr>
          <p:grpSpPr>
            <a:xfrm>
              <a:off x="4152115" y="4160891"/>
              <a:ext cx="1229563" cy="1301168"/>
              <a:chOff x="1372263" y="2347971"/>
              <a:chExt cx="1229563" cy="130116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75D32966-780F-40D4-BEA2-FBB4756DB78D}"/>
                  </a:ext>
                </a:extLst>
              </p:cNvPr>
              <p:cNvSpPr/>
              <p:nvPr/>
            </p:nvSpPr>
            <p:spPr>
              <a:xfrm>
                <a:off x="1372263" y="2430091"/>
                <a:ext cx="1142113" cy="1219048"/>
              </a:xfrm>
              <a:prstGeom prst="ellipse">
                <a:avLst/>
              </a:prstGeom>
              <a:noFill/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 descr="클립아트이(가) 표시된 사진&#10;&#10;자동 생성된 설명">
                <a:extLst>
                  <a:ext uri="{FF2B5EF4-FFF2-40B4-BE49-F238E27FC236}">
                    <a16:creationId xmlns:a16="http://schemas.microsoft.com/office/drawing/2014/main" id="{4D249092-D61E-427C-8472-DB2D1F4978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9713" y="2347971"/>
                <a:ext cx="1142113" cy="1219049"/>
              </a:xfrm>
              <a:prstGeom prst="rect">
                <a:avLst/>
              </a:prstGeom>
            </p:spPr>
          </p:pic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7C69638-94E3-4512-BC6A-AA7CC713C625}"/>
                </a:ext>
              </a:extLst>
            </p:cNvPr>
            <p:cNvGrpSpPr/>
            <p:nvPr/>
          </p:nvGrpSpPr>
          <p:grpSpPr>
            <a:xfrm>
              <a:off x="5154921" y="3837812"/>
              <a:ext cx="1342665" cy="1967696"/>
              <a:chOff x="4930815" y="2176041"/>
              <a:chExt cx="1342665" cy="1967696"/>
            </a:xfrm>
          </p:grpSpPr>
          <p:pic>
            <p:nvPicPr>
              <p:cNvPr id="24" name="그림 23" descr="텍스트, 테이블이(가) 표시된 사진&#10;&#10;자동 생성된 설명">
                <a:extLst>
                  <a:ext uri="{FF2B5EF4-FFF2-40B4-BE49-F238E27FC236}">
                    <a16:creationId xmlns:a16="http://schemas.microsoft.com/office/drawing/2014/main" id="{791C4CF8-A8FF-4406-9D81-9D2CDD11B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4791" y="2279169"/>
                <a:ext cx="1128689" cy="1761439"/>
              </a:xfrm>
              <a:prstGeom prst="rect">
                <a:avLst/>
              </a:prstGeom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8E63E6B-72F3-449F-9A56-D87F97799E94}"/>
                  </a:ext>
                </a:extLst>
              </p:cNvPr>
              <p:cNvSpPr/>
              <p:nvPr/>
            </p:nvSpPr>
            <p:spPr>
              <a:xfrm>
                <a:off x="4930815" y="2176041"/>
                <a:ext cx="1342665" cy="1967696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B57A89B-F738-48BC-B1B3-D1A692F3EFBF}"/>
              </a:ext>
            </a:extLst>
          </p:cNvPr>
          <p:cNvSpPr txBox="1"/>
          <p:nvPr/>
        </p:nvSpPr>
        <p:spPr>
          <a:xfrm>
            <a:off x="3294131" y="5309031"/>
            <a:ext cx="77365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lang="ko-KR" altLang="en-US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적어도 한쪽 오브젝트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에는 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Rigidbody 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컴포넌트가 있어야 한다</a:t>
            </a:r>
            <a:endParaRPr lang="en-US" altLang="ko-KR" sz="24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0BAD88-6439-4460-B1F9-7EF70D9EDDF7}"/>
              </a:ext>
            </a:extLst>
          </p:cNvPr>
          <p:cNvSpPr txBox="1"/>
          <p:nvPr/>
        </p:nvSpPr>
        <p:spPr>
          <a:xfrm>
            <a:off x="3946232" y="2745342"/>
            <a:ext cx="77365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lang="ko-KR" altLang="en-US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양쪽 오브젝트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Colider 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컴포넌트가 있어야 한다</a:t>
            </a:r>
            <a:endParaRPr lang="en-US" altLang="ko-KR" sz="24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A2FBA5-F6C3-4351-931A-1D07552F7D77}"/>
              </a:ext>
            </a:extLst>
          </p:cNvPr>
          <p:cNvSpPr txBox="1"/>
          <p:nvPr/>
        </p:nvSpPr>
        <p:spPr>
          <a:xfrm>
            <a:off x="5939631" y="6486471"/>
            <a:ext cx="773654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*3D </a:t>
            </a:r>
            <a:r>
              <a:rPr lang="ko-KR" altLang="en-US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게임이라고 해도 원칙은 똑같아요</a:t>
            </a:r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92164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바구니와 사과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폭탄의 충돌 감지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…?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9C78AF9-F3B6-45CE-8D8C-B7D92224DE35}"/>
              </a:ext>
            </a:extLst>
          </p:cNvPr>
          <p:cNvGrpSpPr/>
          <p:nvPr/>
        </p:nvGrpSpPr>
        <p:grpSpPr>
          <a:xfrm>
            <a:off x="587952" y="2829471"/>
            <a:ext cx="2951957" cy="2329023"/>
            <a:chOff x="428543" y="1732420"/>
            <a:chExt cx="3637689" cy="2870049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6" name="3D 모델 15">
                  <a:extLst>
                    <a:ext uri="{FF2B5EF4-FFF2-40B4-BE49-F238E27FC236}">
                      <a16:creationId xmlns:a16="http://schemas.microsoft.com/office/drawing/2014/main" id="{AF1A41FC-B41F-4D2E-9411-72183E712DF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23555120"/>
                    </p:ext>
                  </p:extLst>
                </p:nvPr>
              </p:nvGraphicFramePr>
              <p:xfrm>
                <a:off x="1362360" y="1732420"/>
                <a:ext cx="1770058" cy="2196448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1436389" cy="1782401"/>
                      </a:xfrm>
                      <a:prstGeom prst="rect">
                        <a:avLst/>
                      </a:prstGeom>
                    </am3d:spPr>
                    <am3d:camera>
                      <am3d:pos x="0" y="0" z="7075538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57491" d="1000000"/>
                      <am3d:preTrans dx="-10024" dy="-18886626" dz="-31692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279717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6" name="3D 모델 15">
                  <a:extLst>
                    <a:ext uri="{FF2B5EF4-FFF2-40B4-BE49-F238E27FC236}">
                      <a16:creationId xmlns:a16="http://schemas.microsoft.com/office/drawing/2014/main" id="{AF1A41FC-B41F-4D2E-9411-72183E712DF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45737" y="2829471"/>
                  <a:ext cx="1436389" cy="178240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88E83B3-23A1-4216-B008-E4D2B2AF3E64}"/>
                </a:ext>
              </a:extLst>
            </p:cNvPr>
            <p:cNvSpPr txBox="1"/>
            <p:nvPr/>
          </p:nvSpPr>
          <p:spPr>
            <a:xfrm>
              <a:off x="428543" y="4140804"/>
              <a:ext cx="3637689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Collider</a:t>
              </a:r>
              <a:endParaRPr lang="en-US" altLang="ko-KR" sz="3000" spc="-100" dirty="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9EFB28D-E29B-46D0-994D-1CE61EF602ED}"/>
              </a:ext>
            </a:extLst>
          </p:cNvPr>
          <p:cNvGrpSpPr/>
          <p:nvPr/>
        </p:nvGrpSpPr>
        <p:grpSpPr>
          <a:xfrm>
            <a:off x="3670386" y="2678117"/>
            <a:ext cx="2724558" cy="2480378"/>
            <a:chOff x="542242" y="3874124"/>
            <a:chExt cx="2724558" cy="2480378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모델 7">
                  <a:extLst>
                    <a:ext uri="{FF2B5EF4-FFF2-40B4-BE49-F238E27FC236}">
                      <a16:creationId xmlns:a16="http://schemas.microsoft.com/office/drawing/2014/main" id="{DAA08816-9FD6-4F88-BAD6-5CF011CB96F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78101478"/>
                    </p:ext>
                  </p:extLst>
                </p:nvPr>
              </p:nvGraphicFramePr>
              <p:xfrm>
                <a:off x="1163878" y="3874124"/>
                <a:ext cx="1452236" cy="1980320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1452236" cy="1980320"/>
                      </a:xfrm>
                      <a:prstGeom prst="rect">
                        <a:avLst/>
                      </a:prstGeom>
                    </am3d:spPr>
                    <am3d:camera>
                      <am3d:pos x="0" y="0" z="6637225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74141" d="1000000"/>
                      <am3d:preTrans dx="47497" dy="-18044769" dz="-327779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293087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모델 7">
                  <a:extLst>
                    <a:ext uri="{FF2B5EF4-FFF2-40B4-BE49-F238E27FC236}">
                      <a16:creationId xmlns:a16="http://schemas.microsoft.com/office/drawing/2014/main" id="{DAA08816-9FD6-4F88-BAD6-5CF011CB96F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92022" y="2678117"/>
                  <a:ext cx="1452236" cy="19803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4A484E-3282-417F-8A54-FAB5840045D2}"/>
                </a:ext>
              </a:extLst>
            </p:cNvPr>
            <p:cNvSpPr txBox="1"/>
            <p:nvPr/>
          </p:nvSpPr>
          <p:spPr>
            <a:xfrm>
              <a:off x="542242" y="6008724"/>
              <a:ext cx="2724558" cy="3457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Collider</a:t>
              </a:r>
              <a:endParaRPr lang="en-US" altLang="ko-KR" sz="3000" spc="-100" dirty="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9A38D6F-CBDE-4648-A857-A642E4E539B4}"/>
              </a:ext>
            </a:extLst>
          </p:cNvPr>
          <p:cNvGrpSpPr/>
          <p:nvPr/>
        </p:nvGrpSpPr>
        <p:grpSpPr>
          <a:xfrm>
            <a:off x="6945210" y="2441589"/>
            <a:ext cx="4617900" cy="3396402"/>
            <a:chOff x="8241574" y="2388664"/>
            <a:chExt cx="3637689" cy="267547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8" name="3D 모델 17">
                  <a:extLst>
                    <a:ext uri="{FF2B5EF4-FFF2-40B4-BE49-F238E27FC236}">
                      <a16:creationId xmlns:a16="http://schemas.microsoft.com/office/drawing/2014/main" id="{C1371CF6-128B-4219-9AD3-9E948ABBEC4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46272963"/>
                    </p:ext>
                  </p:extLst>
                </p:nvPr>
              </p:nvGraphicFramePr>
              <p:xfrm>
                <a:off x="9224029" y="2388664"/>
                <a:ext cx="1672778" cy="1672779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2123524" cy="2123526"/>
                      </a:xfrm>
                      <a:prstGeom prst="rect">
                        <a:avLst/>
                      </a:prstGeom>
                    </am3d:spPr>
                    <am3d:camera>
                      <am3d:pos x="0" y="0" z="7253542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027944" d="1000000"/>
                      <am3d:preTrans dx="-1" dy="-12296452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945295" ay="236180" az="271760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320941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8" name="3D 모델 17">
                  <a:extLst>
                    <a:ext uri="{FF2B5EF4-FFF2-40B4-BE49-F238E27FC236}">
                      <a16:creationId xmlns:a16="http://schemas.microsoft.com/office/drawing/2014/main" id="{C1371CF6-128B-4219-9AD3-9E948ABBEC4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92397" y="2441589"/>
                  <a:ext cx="2123524" cy="212352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0CEA29-EC9D-44E6-AF9D-C4E0A16A0737}"/>
                </a:ext>
              </a:extLst>
            </p:cNvPr>
            <p:cNvSpPr txBox="1"/>
            <p:nvPr/>
          </p:nvSpPr>
          <p:spPr>
            <a:xfrm>
              <a:off x="8241574" y="4140804"/>
              <a:ext cx="3637689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3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Collider</a:t>
              </a:r>
            </a:p>
            <a:p>
              <a:pPr algn="ctr"/>
              <a:r>
                <a:rPr lang="en-US" altLang="ko-KR" sz="3000" spc="-100">
                  <a:solidFill>
                    <a:srgbClr val="202333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Rigidbody</a:t>
              </a:r>
              <a:endParaRPr lang="en-US" altLang="ko-KR" sz="3000" spc="-100" dirty="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9438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apple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콜라이더 추가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그림 5" descr="텍스트, 모니터, 스크린샷, 점수판이(가) 표시된 사진&#10;&#10;자동 생성된 설명">
            <a:extLst>
              <a:ext uri="{FF2B5EF4-FFF2-40B4-BE49-F238E27FC236}">
                <a16:creationId xmlns:a16="http://schemas.microsoft.com/office/drawing/2014/main" id="{96083D34-72FC-4232-91F3-83E4C9EEE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91" y="1639093"/>
            <a:ext cx="3504211" cy="50367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A2D63C-D9B6-4531-81BA-D73432CD8116}"/>
              </a:ext>
            </a:extLst>
          </p:cNvPr>
          <p:cNvSpPr txBox="1"/>
          <p:nvPr/>
        </p:nvSpPr>
        <p:spPr>
          <a:xfrm>
            <a:off x="5162307" y="3172568"/>
            <a:ext cx="6366078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Apple </a:t>
            </a:r>
            <a:r>
              <a:rPr lang="ko-KR" altLang="en-US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오브젝트 클릭</a:t>
            </a:r>
            <a:endParaRPr lang="en-US" altLang="ko-KR" sz="32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Add Component</a:t>
            </a:r>
          </a:p>
          <a:p>
            <a:r>
              <a:rPr lang="en-US" altLang="ko-KR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Sphere Collider</a:t>
            </a:r>
          </a:p>
          <a:p>
            <a:r>
              <a:rPr lang="en-US" altLang="ko-KR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Center (0, 0.25, 0)</a:t>
            </a:r>
            <a:r>
              <a:rPr lang="ko-KR" altLang="en-US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수정</a:t>
            </a:r>
            <a:endParaRPr lang="en-US" altLang="ko-KR" sz="32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Radius 0.25</a:t>
            </a:r>
            <a:r>
              <a:rPr lang="ko-KR" altLang="en-US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수정</a:t>
            </a:r>
            <a:endParaRPr lang="en-US" altLang="ko-KR" sz="32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4887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bomb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콜라이더 추가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A2D63C-D9B6-4531-81BA-D73432CD8116}"/>
              </a:ext>
            </a:extLst>
          </p:cNvPr>
          <p:cNvSpPr txBox="1"/>
          <p:nvPr/>
        </p:nvSpPr>
        <p:spPr>
          <a:xfrm>
            <a:off x="5162307" y="3172568"/>
            <a:ext cx="6366078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bomb</a:t>
            </a:r>
            <a:r>
              <a:rPr lang="en-US" altLang="ko-KR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오브젝트 클릭</a:t>
            </a:r>
            <a:endParaRPr lang="en-US" altLang="ko-KR" sz="32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Add Component</a:t>
            </a:r>
          </a:p>
          <a:p>
            <a:r>
              <a:rPr lang="en-US" altLang="ko-KR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Sphere Collider</a:t>
            </a:r>
          </a:p>
          <a:p>
            <a:r>
              <a:rPr lang="en-US" altLang="ko-KR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Center (0, 0.25, 0)</a:t>
            </a:r>
            <a:r>
              <a:rPr lang="ko-KR" altLang="en-US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수정</a:t>
            </a:r>
            <a:endParaRPr lang="en-US" altLang="ko-KR" sz="32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Radius 0.25</a:t>
            </a:r>
            <a:r>
              <a:rPr lang="ko-KR" altLang="en-US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수정</a:t>
            </a:r>
            <a:endParaRPr lang="en-US" altLang="ko-KR" sz="32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 descr="텍스트, 모니터, 검은색, 점수판이(가) 표시된 사진&#10;&#10;자동 생성된 설명">
            <a:extLst>
              <a:ext uri="{FF2B5EF4-FFF2-40B4-BE49-F238E27FC236}">
                <a16:creationId xmlns:a16="http://schemas.microsoft.com/office/drawing/2014/main" id="{0D66D7FB-88DD-4E61-A113-7429735D4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01" y="1653965"/>
            <a:ext cx="3256547" cy="507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41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애니메이션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1FB077-6E4A-4077-9395-7061459E04CD}"/>
              </a:ext>
            </a:extLst>
          </p:cNvPr>
          <p:cNvSpPr txBox="1"/>
          <p:nvPr/>
        </p:nvSpPr>
        <p:spPr>
          <a:xfrm>
            <a:off x="849190" y="4946258"/>
            <a:ext cx="10038066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애니메이션은 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여러 이미지의 연속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이에요</a:t>
            </a:r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따라서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우리는 여러 이미지들을 적절한 간격으로 배치해줘야 해요</a:t>
            </a:r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이렇게 이미지를 정리한 파일을 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애니메이션 클립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 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이라고 부를게요</a:t>
            </a:r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FFCA76-21B7-4977-9E34-C36C7DB02906}"/>
              </a:ext>
            </a:extLst>
          </p:cNvPr>
          <p:cNvGrpSpPr/>
          <p:nvPr/>
        </p:nvGrpSpPr>
        <p:grpSpPr>
          <a:xfrm>
            <a:off x="1672963" y="1830416"/>
            <a:ext cx="8533336" cy="1219048"/>
            <a:chOff x="2373395" y="2810745"/>
            <a:chExt cx="8533336" cy="1219048"/>
          </a:xfrm>
        </p:grpSpPr>
        <p:pic>
          <p:nvPicPr>
            <p:cNvPr id="11" name="그림 10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759E123-0819-4710-B773-48102D6D5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7683" y="2810745"/>
              <a:ext cx="1219048" cy="1219048"/>
            </a:xfrm>
            <a:prstGeom prst="rect">
              <a:avLst/>
            </a:prstGeom>
          </p:spPr>
        </p:pic>
        <p:pic>
          <p:nvPicPr>
            <p:cNvPr id="13" name="그림 12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B406767-7FAE-4F8D-80B8-9F3250C3E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3395" y="2810745"/>
              <a:ext cx="1219048" cy="1219048"/>
            </a:xfrm>
            <a:prstGeom prst="rect">
              <a:avLst/>
            </a:prstGeom>
          </p:spPr>
        </p:pic>
        <p:pic>
          <p:nvPicPr>
            <p:cNvPr id="15" name="그림 14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09EE5492-8234-400F-A998-6D14CBD82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2443" y="2810745"/>
              <a:ext cx="1219048" cy="1219048"/>
            </a:xfrm>
            <a:prstGeom prst="rect">
              <a:avLst/>
            </a:prstGeom>
          </p:spPr>
        </p:pic>
        <p:pic>
          <p:nvPicPr>
            <p:cNvPr id="17" name="그림 16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204950D6-03CF-4A61-B450-014EB0712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1491" y="2810745"/>
              <a:ext cx="1219048" cy="1219048"/>
            </a:xfrm>
            <a:prstGeom prst="rect">
              <a:avLst/>
            </a:prstGeom>
          </p:spPr>
        </p:pic>
        <p:pic>
          <p:nvPicPr>
            <p:cNvPr id="20" name="그림 19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A325457D-4EA3-414C-86A1-DFDB6F168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9" y="2810745"/>
              <a:ext cx="1219048" cy="1219048"/>
            </a:xfrm>
            <a:prstGeom prst="rect">
              <a:avLst/>
            </a:prstGeom>
          </p:spPr>
        </p:pic>
        <p:pic>
          <p:nvPicPr>
            <p:cNvPr id="23" name="그림 22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A0D4F51-E998-4BE3-8374-057C57E92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9587" y="2810745"/>
              <a:ext cx="1219048" cy="1219048"/>
            </a:xfrm>
            <a:prstGeom prst="rect">
              <a:avLst/>
            </a:prstGeom>
          </p:spPr>
        </p:pic>
        <p:pic>
          <p:nvPicPr>
            <p:cNvPr id="25" name="그림 24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5AA07A45-B464-45EA-A6DB-3585EA775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635" y="2810745"/>
              <a:ext cx="1219048" cy="1219048"/>
            </a:xfrm>
            <a:prstGeom prst="rect">
              <a:avLst/>
            </a:prstGeom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0CCC0B57-7C1A-4BE1-8CCE-785808F573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3856" y="3590231"/>
            <a:ext cx="971550" cy="1104900"/>
          </a:xfrm>
          <a:prstGeom prst="rect">
            <a:avLst/>
          </a:prstGeom>
        </p:spPr>
      </p:pic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E8230110-EBB0-42A5-BF9B-E95E84424693}"/>
              </a:ext>
            </a:extLst>
          </p:cNvPr>
          <p:cNvSpPr/>
          <p:nvPr/>
        </p:nvSpPr>
        <p:spPr>
          <a:xfrm>
            <a:off x="5709920" y="3149600"/>
            <a:ext cx="457200" cy="27066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B98361-5344-4EF2-B75F-6C087618469A}"/>
              </a:ext>
            </a:extLst>
          </p:cNvPr>
          <p:cNvSpPr txBox="1"/>
          <p:nvPr/>
        </p:nvSpPr>
        <p:spPr>
          <a:xfrm>
            <a:off x="6425406" y="3988555"/>
            <a:ext cx="2117530" cy="308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애니메이션 클립</a:t>
            </a:r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6435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basket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Rigidbody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A2D63C-D9B6-4531-81BA-D73432CD8116}"/>
              </a:ext>
            </a:extLst>
          </p:cNvPr>
          <p:cNvSpPr txBox="1"/>
          <p:nvPr/>
        </p:nvSpPr>
        <p:spPr>
          <a:xfrm>
            <a:off x="5324353" y="2825769"/>
            <a:ext cx="6366078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basket </a:t>
            </a:r>
            <a:r>
              <a:rPr lang="ko-KR" altLang="en-US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오브젝트 클릭</a:t>
            </a:r>
            <a:endParaRPr lang="en-US" altLang="ko-KR" sz="32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Add Component</a:t>
            </a:r>
          </a:p>
          <a:p>
            <a:r>
              <a:rPr lang="en-US" altLang="ko-KR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Rigidbody </a:t>
            </a:r>
          </a:p>
          <a:p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(Rigidbody2D</a:t>
            </a:r>
            <a:r>
              <a:rPr lang="ko-KR" altLang="en-US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아니라 그냥 </a:t>
            </a:r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Rigidbody!)</a:t>
            </a:r>
            <a:endParaRPr lang="en-US" altLang="ko-KR" sz="32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is Kinematic </a:t>
            </a:r>
            <a:r>
              <a:rPr lang="ko-KR" altLang="en-US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체크</a:t>
            </a:r>
            <a:endParaRPr lang="en-US" altLang="ko-KR" sz="32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바구니는 중력 영향 </a:t>
            </a:r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x)</a:t>
            </a:r>
            <a:endParaRPr lang="en-US" altLang="ko-KR" sz="32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 descr="텍스트, 모니터, 스크린샷, 검은색이(가) 표시된 사진&#10;&#10;자동 생성된 설명">
            <a:extLst>
              <a:ext uri="{FF2B5EF4-FFF2-40B4-BE49-F238E27FC236}">
                <a16:creationId xmlns:a16="http://schemas.microsoft.com/office/drawing/2014/main" id="{D780B0C5-8CD9-40D8-B511-D6EB3419B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409" y="1680423"/>
            <a:ext cx="2923901" cy="495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751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basket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콜라이더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A2D63C-D9B6-4531-81BA-D73432CD8116}"/>
              </a:ext>
            </a:extLst>
          </p:cNvPr>
          <p:cNvSpPr txBox="1"/>
          <p:nvPr/>
        </p:nvSpPr>
        <p:spPr>
          <a:xfrm>
            <a:off x="5592188" y="2364104"/>
            <a:ext cx="6366078" cy="3262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basket </a:t>
            </a:r>
            <a:r>
              <a:rPr lang="ko-KR" altLang="en-US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오브젝트 클릭</a:t>
            </a:r>
            <a:endParaRPr lang="en-US" altLang="ko-KR" sz="32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Add Component</a:t>
            </a:r>
          </a:p>
          <a:p>
            <a:r>
              <a:rPr lang="en-US" altLang="ko-KR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Box</a:t>
            </a:r>
            <a:r>
              <a:rPr lang="ko-KR" altLang="en-US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Collider </a:t>
            </a:r>
            <a:r>
              <a:rPr lang="ko-KR" altLang="en-US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</a:t>
            </a:r>
            <a:endParaRPr lang="en-US" altLang="ko-KR" sz="32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Center (0, 0.5, 0)</a:t>
            </a:r>
            <a:r>
              <a:rPr lang="ko-KR" altLang="en-US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수정</a:t>
            </a:r>
            <a:endParaRPr lang="en-US" altLang="ko-KR" sz="32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Size (0.5, 0.1, 0.5)</a:t>
            </a:r>
            <a:r>
              <a:rPr lang="ko-KR" altLang="en-US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수정</a:t>
            </a:r>
            <a:endParaRPr lang="en-US" altLang="ko-KR" sz="32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is Trigger</a:t>
            </a:r>
            <a:r>
              <a:rPr lang="ko-KR" altLang="en-US" sz="32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체크</a:t>
            </a:r>
            <a:endParaRPr lang="en-US" altLang="ko-KR" sz="32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(OnTriggerEnter2D </a:t>
            </a:r>
            <a:r>
              <a:rPr lang="ko-KR" altLang="en-US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사용해야 하니까</a:t>
            </a:r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!)</a:t>
            </a:r>
            <a:endParaRPr lang="en-US" altLang="ko-KR" sz="32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97A6A4-DF52-4090-8A31-129977BF4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2410227"/>
            <a:ext cx="4219312" cy="317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0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Basket Controller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 추가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8F157-3CF2-41F3-A476-C9F63D1A1536}"/>
              </a:ext>
            </a:extLst>
          </p:cNvPr>
          <p:cNvSpPr txBox="1"/>
          <p:nvPr/>
        </p:nvSpPr>
        <p:spPr>
          <a:xfrm>
            <a:off x="785145" y="6130349"/>
            <a:ext cx="1030897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OnTriggerEnter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예약함수이니 항상 대소문자 주의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 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7EE6D47-2551-4C13-A8F7-7AA26A50F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629" y="1725483"/>
            <a:ext cx="6264003" cy="41734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7DBD7E-69B3-4ABD-A06E-DEDE5D069957}"/>
              </a:ext>
            </a:extLst>
          </p:cNvPr>
          <p:cNvSpPr txBox="1"/>
          <p:nvPr/>
        </p:nvSpPr>
        <p:spPr>
          <a:xfrm>
            <a:off x="12778972" y="-642331"/>
            <a:ext cx="5937812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UnityEngine;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System.Collections;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BasketController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MonoBehaviour {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OnTriggerEnter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(Collider other)</a:t>
            </a: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Debug.Log(</a:t>
            </a:r>
            <a:r>
              <a:rPr lang="en-US" altLang="ko-KR" sz="180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잡았다</a:t>
            </a:r>
            <a:r>
              <a:rPr lang="en-US" altLang="ko-KR" sz="180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!"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Destroy(other.gameObject);</a:t>
            </a: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Update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(Input.GetMouseButtonDown(0)) {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Ray ray = Camera.main.ScreenPointToRay(Input.mousePosition);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RaycastHit hit;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Debug.DrawRay(ray.origin, ray.direction * 10f, Color.red, 5f);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(Physics.Raycast(ray,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hit, Mathf.Infinity)) {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x = Mathf.RoundToInt(hit.point.x);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z = Mathf.RoundToInt(hit.point.z);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transform.position =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Vector3(x, 0.0f, z);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323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086E7-A96B-4308-A3C8-A676847BE63B}"/>
              </a:ext>
            </a:extLst>
          </p:cNvPr>
          <p:cNvSpPr txBox="1"/>
          <p:nvPr/>
        </p:nvSpPr>
        <p:spPr>
          <a:xfrm>
            <a:off x="753467" y="6267723"/>
            <a:ext cx="1037232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잡았다</a:t>
            </a:r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!”</a:t>
            </a:r>
          </a:p>
        </p:txBody>
      </p:sp>
      <p:pic>
        <p:nvPicPr>
          <p:cNvPr id="7" name="그림 6" descr="텍스트, 모니터, 실내, 컴퓨터이(가) 표시된 사진&#10;&#10;자동 생성된 설명">
            <a:extLst>
              <a:ext uri="{FF2B5EF4-FFF2-40B4-BE49-F238E27FC236}">
                <a16:creationId xmlns:a16="http://schemas.microsoft.com/office/drawing/2014/main" id="{E4D6C5B7-C320-44AE-83A0-3866277F5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299"/>
            <a:ext cx="11879263" cy="55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586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체크포인트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체크포인트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2939-1909-47A9-B007-52BED79D2781}"/>
              </a:ext>
            </a:extLst>
          </p:cNvPr>
          <p:cNvSpPr txBox="1"/>
          <p:nvPr/>
        </p:nvSpPr>
        <p:spPr>
          <a:xfrm>
            <a:off x="992184" y="5890005"/>
            <a:ext cx="989489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잘 따라오고 계시나요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’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68CE22-0E12-4BE4-A029-0B3D0DE92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523" y="2591121"/>
            <a:ext cx="2641344" cy="264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89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받은 오브젝트 구분하기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ACD5D-D459-4D22-B038-701CBB5634D9}"/>
              </a:ext>
            </a:extLst>
          </p:cNvPr>
          <p:cNvSpPr txBox="1"/>
          <p:nvPr/>
        </p:nvSpPr>
        <p:spPr>
          <a:xfrm>
            <a:off x="1994534" y="2762059"/>
            <a:ext cx="7890194" cy="3154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5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🤔</a:t>
            </a:r>
            <a:endParaRPr lang="en-US" altLang="ko-KR" sz="115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근데 폭탄을 받아도 똑같이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잡았다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!”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뜨는데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.. </a:t>
            </a:r>
          </a:p>
          <a:p>
            <a:pPr algn="ctr"/>
            <a:r>
              <a:rPr lang="ko-KR" altLang="en-US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어떤 물체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받았는지 구별하려면 어떻게 해야하죠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922267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태그 추가하기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79EF2AB-228E-4F74-AF3F-CA44F83AC1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117"/>
          <a:stretch/>
        </p:blipFill>
        <p:spPr>
          <a:xfrm>
            <a:off x="848800" y="1679860"/>
            <a:ext cx="4032049" cy="41359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EA8ADD-3063-443B-BAE6-02DEE9E7B423}"/>
              </a:ext>
            </a:extLst>
          </p:cNvPr>
          <p:cNvSpPr txBox="1"/>
          <p:nvPr/>
        </p:nvSpPr>
        <p:spPr>
          <a:xfrm>
            <a:off x="992184" y="6012554"/>
            <a:ext cx="98948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오브젝트를 구분하는 태그를 붙여주기 위해</a:t>
            </a:r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인스펙터에서</a:t>
            </a:r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Add Tag</a:t>
            </a:r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</a:t>
            </a:r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Apple, Bomb </a:t>
            </a:r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태그를 만들어줍니다</a:t>
            </a:r>
            <a:endParaRPr lang="en-US" altLang="ko-KR" sz="24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3AE689E-02D1-4190-B62D-7FC5E9AE6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952" y="1679861"/>
            <a:ext cx="5885197" cy="22729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F5C7C56-A6AB-47ED-BBBE-48F634BCF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952" y="4148859"/>
            <a:ext cx="5882492" cy="15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572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태그 추가하기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A8ADD-3063-443B-BAE6-02DEE9E7B423}"/>
              </a:ext>
            </a:extLst>
          </p:cNvPr>
          <p:cNvSpPr txBox="1"/>
          <p:nvPr/>
        </p:nvSpPr>
        <p:spPr>
          <a:xfrm>
            <a:off x="992184" y="6012554"/>
            <a:ext cx="989489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apple</a:t>
            </a:r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오브젝트엔 </a:t>
            </a:r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Apple </a:t>
            </a:r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태그를</a:t>
            </a:r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bomb </a:t>
            </a:r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오브젝트엔 </a:t>
            </a:r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Bomb </a:t>
            </a:r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태그를 붙여주어야겠죠</a:t>
            </a:r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en-US" altLang="ko-KR" sz="24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39B920C9-0EC8-41BC-AACB-B8BF0D07E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320" y="1930209"/>
            <a:ext cx="3846854" cy="3873476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6F192CF-8FBB-46E7-AB42-66EB32DA0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808" y="1930208"/>
            <a:ext cx="3287950" cy="387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89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Basket Controller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 수정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8F157-3CF2-41F3-A476-C9F63D1A1536}"/>
              </a:ext>
            </a:extLst>
          </p:cNvPr>
          <p:cNvSpPr txBox="1"/>
          <p:nvPr/>
        </p:nvSpPr>
        <p:spPr>
          <a:xfrm>
            <a:off x="785145" y="6130349"/>
            <a:ext cx="1030897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아까 만든 </a:t>
            </a:r>
            <a:r>
              <a:rPr lang="en-US" altLang="ko-KR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OnTriggerEnter </a:t>
            </a:r>
            <a:r>
              <a:rPr lang="ko-KR" altLang="en-US" sz="28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함수를 수정해줍니다</a:t>
            </a:r>
            <a:endParaRPr lang="en-US" altLang="ko-KR" sz="28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7DBD7E-69B3-4ABD-A06E-DEDE5D069957}"/>
              </a:ext>
            </a:extLst>
          </p:cNvPr>
          <p:cNvSpPr txBox="1"/>
          <p:nvPr/>
        </p:nvSpPr>
        <p:spPr>
          <a:xfrm>
            <a:off x="12778972" y="-642331"/>
            <a:ext cx="5937812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UnityEngine;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System.Collections;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BasketController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MonoBehaviour {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OnTriggerEnter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(Collider other)</a:t>
            </a: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(other.gameObject.tag == </a:t>
            </a:r>
            <a:r>
              <a:rPr lang="en-US" altLang="ko-KR" sz="180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"Apple"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Debug.Log(</a:t>
            </a:r>
            <a:r>
              <a:rPr lang="en-US" altLang="ko-KR" sz="180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사과를 받았다</a:t>
            </a:r>
            <a:r>
              <a:rPr lang="en-US" altLang="ko-KR" sz="180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!"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(other.gameObject.tag == </a:t>
            </a:r>
            <a:r>
              <a:rPr lang="en-US" altLang="ko-KR" sz="180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"Bomb"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Debug.Log(</a:t>
            </a:r>
            <a:r>
              <a:rPr lang="en-US" altLang="ko-KR" sz="180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폭탄을 받았다</a:t>
            </a:r>
            <a:r>
              <a:rPr lang="en-US" altLang="ko-KR" sz="180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!"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Destroy(other.gameObject);</a:t>
            </a: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Update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(Input.GetMouseButtonDown(0)) {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Ray ray = Camera.main.ScreenPointToRay(Input.mousePosition);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RaycastHit hit;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Debug.DrawRay(ray.origin, ray.direction * 10f, Color.red, 5f);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(Physics.Raycast(ray,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hit, Mathf.Infinity)) {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x = Mathf.RoundToInt(hit.point.x);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z = Mathf.RoundToInt(hit.point.z);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transform.position =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Vector3(x, 0.0f, z);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4F1EC90-7278-4A63-ABC0-0FC403A2A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293" y="1999295"/>
            <a:ext cx="54006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984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체크포인트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체크포인트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2939-1909-47A9-B007-52BED79D2781}"/>
              </a:ext>
            </a:extLst>
          </p:cNvPr>
          <p:cNvSpPr txBox="1"/>
          <p:nvPr/>
        </p:nvSpPr>
        <p:spPr>
          <a:xfrm>
            <a:off x="992184" y="5890005"/>
            <a:ext cx="989489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잘 따라오고 계시나요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’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68CE22-0E12-4BE4-A029-0B3D0DE92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523" y="2591121"/>
            <a:ext cx="2641344" cy="264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89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OnTriggerEnter2D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4E92703-4E96-4453-9701-44A10AD360F2}"/>
              </a:ext>
            </a:extLst>
          </p:cNvPr>
          <p:cNvGrpSpPr/>
          <p:nvPr/>
        </p:nvGrpSpPr>
        <p:grpSpPr>
          <a:xfrm>
            <a:off x="1742652" y="2073492"/>
            <a:ext cx="1229563" cy="1301168"/>
            <a:chOff x="1372263" y="2347971"/>
            <a:chExt cx="1229563" cy="130116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6A1530D-2693-43D5-9339-283B945DEAF0}"/>
                </a:ext>
              </a:extLst>
            </p:cNvPr>
            <p:cNvSpPr/>
            <p:nvPr/>
          </p:nvSpPr>
          <p:spPr>
            <a:xfrm>
              <a:off x="1372263" y="2430091"/>
              <a:ext cx="1142113" cy="1219048"/>
            </a:xfrm>
            <a:prstGeom prst="ellipse">
              <a:avLst/>
            </a:prstGeom>
            <a:noFill/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5208423B-6393-4A56-A88B-15BE27E77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9713" y="2347971"/>
              <a:ext cx="1142113" cy="1219049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0DDC0FE-CA0A-4736-9941-5AEA28903ADB}"/>
              </a:ext>
            </a:extLst>
          </p:cNvPr>
          <p:cNvGrpSpPr/>
          <p:nvPr/>
        </p:nvGrpSpPr>
        <p:grpSpPr>
          <a:xfrm>
            <a:off x="8066930" y="1672112"/>
            <a:ext cx="1342665" cy="1967696"/>
            <a:chOff x="4930815" y="2176041"/>
            <a:chExt cx="1342665" cy="1967696"/>
          </a:xfrm>
        </p:grpSpPr>
        <p:pic>
          <p:nvPicPr>
            <p:cNvPr id="3" name="그림 2" descr="텍스트, 테이블이(가) 표시된 사진&#10;&#10;자동 생성된 설명">
              <a:extLst>
                <a:ext uri="{FF2B5EF4-FFF2-40B4-BE49-F238E27FC236}">
                  <a16:creationId xmlns:a16="http://schemas.microsoft.com/office/drawing/2014/main" id="{B5510AA2-0B3A-4666-9CD0-4186054D9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4791" y="2279169"/>
              <a:ext cx="1128689" cy="176143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1EABC0C-E7B7-42C5-8AFE-3E60D3382407}"/>
                </a:ext>
              </a:extLst>
            </p:cNvPr>
            <p:cNvSpPr/>
            <p:nvPr/>
          </p:nvSpPr>
          <p:spPr>
            <a:xfrm>
              <a:off x="4930815" y="2176041"/>
              <a:ext cx="1342665" cy="1967696"/>
            </a:xfrm>
            <a:prstGeom prst="rect">
              <a:avLst/>
            </a:prstGeom>
            <a:noFill/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D9159AD-93B4-4057-B198-C9A232E52663}"/>
              </a:ext>
            </a:extLst>
          </p:cNvPr>
          <p:cNvSpPr txBox="1"/>
          <p:nvPr/>
        </p:nvSpPr>
        <p:spPr>
          <a:xfrm>
            <a:off x="903072" y="3542050"/>
            <a:ext cx="299617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(Colider Component)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356E0E-713C-47D5-9D42-C71D817383AC}"/>
              </a:ext>
            </a:extLst>
          </p:cNvPr>
          <p:cNvSpPr txBox="1"/>
          <p:nvPr/>
        </p:nvSpPr>
        <p:spPr>
          <a:xfrm>
            <a:off x="7193346" y="3733653"/>
            <a:ext cx="299617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(Colider Component)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636879E-3459-4ECC-8CAA-E1AB9B8134DF}"/>
              </a:ext>
            </a:extLst>
          </p:cNvPr>
          <p:cNvGrpSpPr/>
          <p:nvPr/>
        </p:nvGrpSpPr>
        <p:grpSpPr>
          <a:xfrm>
            <a:off x="4152115" y="4160891"/>
            <a:ext cx="1229563" cy="1301168"/>
            <a:chOff x="1372263" y="2347971"/>
            <a:chExt cx="1229563" cy="1301168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5D32966-780F-40D4-BEA2-FBB4756DB78D}"/>
                </a:ext>
              </a:extLst>
            </p:cNvPr>
            <p:cNvSpPr/>
            <p:nvPr/>
          </p:nvSpPr>
          <p:spPr>
            <a:xfrm>
              <a:off x="1372263" y="2430091"/>
              <a:ext cx="1142113" cy="1219048"/>
            </a:xfrm>
            <a:prstGeom prst="ellipse">
              <a:avLst/>
            </a:prstGeom>
            <a:noFill/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4D249092-D61E-427C-8472-DB2D1F497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9713" y="2347971"/>
              <a:ext cx="1142113" cy="1219049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C69638-94E3-4512-BC6A-AA7CC713C625}"/>
              </a:ext>
            </a:extLst>
          </p:cNvPr>
          <p:cNvGrpSpPr/>
          <p:nvPr/>
        </p:nvGrpSpPr>
        <p:grpSpPr>
          <a:xfrm>
            <a:off x="5154921" y="3837812"/>
            <a:ext cx="1342665" cy="1967696"/>
            <a:chOff x="4930815" y="2176041"/>
            <a:chExt cx="1342665" cy="1967696"/>
          </a:xfrm>
        </p:grpSpPr>
        <p:pic>
          <p:nvPicPr>
            <p:cNvPr id="24" name="그림 23" descr="텍스트, 테이블이(가) 표시된 사진&#10;&#10;자동 생성된 설명">
              <a:extLst>
                <a:ext uri="{FF2B5EF4-FFF2-40B4-BE49-F238E27FC236}">
                  <a16:creationId xmlns:a16="http://schemas.microsoft.com/office/drawing/2014/main" id="{791C4CF8-A8FF-4406-9D81-9D2CDD11B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4791" y="2279169"/>
              <a:ext cx="1128689" cy="1761439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E63E6B-72F3-449F-9A56-D87F97799E94}"/>
                </a:ext>
              </a:extLst>
            </p:cNvPr>
            <p:cNvSpPr/>
            <p:nvPr/>
          </p:nvSpPr>
          <p:spPr>
            <a:xfrm>
              <a:off x="4930815" y="2176041"/>
              <a:ext cx="1342665" cy="1967696"/>
            </a:xfrm>
            <a:prstGeom prst="rect">
              <a:avLst/>
            </a:prstGeom>
            <a:noFill/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B57A89B-F738-48BC-B1B3-D1A692F3EFBF}"/>
              </a:ext>
            </a:extLst>
          </p:cNvPr>
          <p:cNvSpPr txBox="1"/>
          <p:nvPr/>
        </p:nvSpPr>
        <p:spPr>
          <a:xfrm>
            <a:off x="3294131" y="5951521"/>
            <a:ext cx="506424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콜라이더에 다른 콜라이더가 닿으면 </a:t>
            </a:r>
            <a:r>
              <a:rPr lang="en-US" altLang="ko-KR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OnTriggerEnter2D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 실행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92340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프리팹 공장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ACD5D-D459-4D22-B038-701CBB5634D9}"/>
              </a:ext>
            </a:extLst>
          </p:cNvPr>
          <p:cNvSpPr txBox="1"/>
          <p:nvPr/>
        </p:nvSpPr>
        <p:spPr>
          <a:xfrm>
            <a:off x="786029" y="2762058"/>
            <a:ext cx="10307204" cy="36163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5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❓</a:t>
            </a:r>
            <a:endParaRPr lang="en-US" altLang="ko-KR" sz="115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사과와 폭탄을 하늘에서 계속 떨어지게 만드려면 어떻게 해야할까요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 algn="ctr"/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답은 지난번부터 사용한 </a:t>
            </a:r>
            <a:r>
              <a:rPr lang="ko-KR" altLang="en-US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프리팹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314514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프리팹 공장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ACD5D-D459-4D22-B038-701CBB5634D9}"/>
              </a:ext>
            </a:extLst>
          </p:cNvPr>
          <p:cNvSpPr txBox="1"/>
          <p:nvPr/>
        </p:nvSpPr>
        <p:spPr>
          <a:xfrm>
            <a:off x="786029" y="4544559"/>
            <a:ext cx="10307204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하이어라키에서 프로젝트로 오브젝트를 드래그앤드롭하여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applePrefab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bombPrefab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만들어줍니다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메시지가 뜬다면 </a:t>
            </a:r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‘Original Prefab’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선택합니다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D3D6C2-FEB4-45D5-ADF7-3B145A5F5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26" y="2156267"/>
            <a:ext cx="3223982" cy="209832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B09BA58-00BE-4123-95F9-788D688B9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683" y="2156267"/>
            <a:ext cx="5568740" cy="21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27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Item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Generator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 작성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7DBD7E-69B3-4ABD-A06E-DEDE5D069957}"/>
              </a:ext>
            </a:extLst>
          </p:cNvPr>
          <p:cNvSpPr txBox="1"/>
          <p:nvPr/>
        </p:nvSpPr>
        <p:spPr>
          <a:xfrm>
            <a:off x="12778972" y="365850"/>
            <a:ext cx="593781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UnityEngine;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System.Collections;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ItemGenerator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MonoBehaviour {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GameObject applePrefab;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GameObject bombPrefab;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span = 1.0f;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delta = 0;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Update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.delta += Time.deltaTime; </a:t>
            </a: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//1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프레임 실행에 걸린 시간이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누적되어 더해짐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.delta &gt; span) {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delta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을 넘어설 때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즉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초마다 실행됨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.delta = 0;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Instantiate(applePrefab);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사과 오브젝트 생성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5F3FC79-B31C-4219-9970-BC427B37B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446" y="2095729"/>
            <a:ext cx="8476370" cy="427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64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Item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Generator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오브젝트 생성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B76E56-6B9D-4C2F-B66D-5112A6AF05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8" t="4918"/>
          <a:stretch/>
        </p:blipFill>
        <p:spPr>
          <a:xfrm>
            <a:off x="929385" y="1730799"/>
            <a:ext cx="2762939" cy="5014472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736B6D7-BFAD-430B-969E-96076CD7E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204" y="1730799"/>
            <a:ext cx="4827155" cy="29499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301C86-EA92-4E1E-A85B-F891C3F6EF60}"/>
              </a:ext>
            </a:extLst>
          </p:cNvPr>
          <p:cNvSpPr txBox="1"/>
          <p:nvPr/>
        </p:nvSpPr>
        <p:spPr>
          <a:xfrm>
            <a:off x="4235204" y="4995971"/>
            <a:ext cx="573051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하이어라키 우클릭</a:t>
            </a:r>
            <a:endParaRPr lang="en-US" altLang="ko-KR" sz="24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Create Empty</a:t>
            </a:r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빈 게임오브젝트 만들고</a:t>
            </a:r>
            <a:endParaRPr lang="en-US" altLang="ko-KR" sz="24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이름은</a:t>
            </a:r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ItemGererator</a:t>
            </a:r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설정</a:t>
            </a:r>
            <a:endParaRPr lang="en-US" altLang="ko-KR" sz="24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아까만든 </a:t>
            </a:r>
            <a:r>
              <a:rPr lang="en-US" altLang="ko-KR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Item Generator </a:t>
            </a:r>
            <a:r>
              <a:rPr lang="ko-KR" altLang="en-US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 부착</a:t>
            </a:r>
            <a:endParaRPr lang="en-US" altLang="ko-KR" sz="2400" spc="-100">
              <a:solidFill>
                <a:schemeClr val="accen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6661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9B162EAC-A79A-4C2B-B8ED-5FC779012D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7"/>
          <a:stretch/>
        </p:blipFill>
        <p:spPr>
          <a:xfrm>
            <a:off x="-1" y="1499862"/>
            <a:ext cx="11879263" cy="544732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Item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Generator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스크립트에 프리팹 할당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301C86-EA92-4E1E-A85B-F891C3F6EF60}"/>
              </a:ext>
            </a:extLst>
          </p:cNvPr>
          <p:cNvSpPr txBox="1"/>
          <p:nvPr/>
        </p:nvSpPr>
        <p:spPr>
          <a:xfrm>
            <a:off x="3181907" y="5725176"/>
            <a:ext cx="643665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프로젝트에서 프리팹을 드래그앤 드롭으로</a:t>
            </a:r>
            <a:endParaRPr lang="en-US" altLang="ko-KR" sz="3200" spc="-1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32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프리팹 슬롯에 할당해줍니다</a:t>
            </a:r>
            <a:endParaRPr lang="en-US" altLang="ko-KR" sz="3200" spc="-1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65469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086E7-A96B-4308-A3C8-A676847BE63B}"/>
              </a:ext>
            </a:extLst>
          </p:cNvPr>
          <p:cNvSpPr txBox="1"/>
          <p:nvPr/>
        </p:nvSpPr>
        <p:spPr>
          <a:xfrm>
            <a:off x="753467" y="6267723"/>
            <a:ext cx="1037232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이젠 제법 그럴듯 한데</a:t>
            </a:r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.. </a:t>
            </a:r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랜덤한 위치에 사과를 떨어뜨릴 순 없을까요</a:t>
            </a:r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</p:txBody>
      </p:sp>
      <p:pic>
        <p:nvPicPr>
          <p:cNvPr id="4" name="그림 3" descr="텍스트, 모니터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AE5122AA-DDD7-4AD3-9929-9B13D80A3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2" y="135979"/>
            <a:ext cx="11486597" cy="598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153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사과를 무작위 위치에 떨어뜨리기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EFD2ACC3-F6E9-4098-AB03-D875FAD32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21835"/>
              </p:ext>
            </p:extLst>
          </p:nvPr>
        </p:nvGraphicFramePr>
        <p:xfrm>
          <a:off x="546544" y="2197527"/>
          <a:ext cx="5011233" cy="400134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70411">
                  <a:extLst>
                    <a:ext uri="{9D8B030D-6E8A-4147-A177-3AD203B41FA5}">
                      <a16:colId xmlns:a16="http://schemas.microsoft.com/office/drawing/2014/main" val="243015133"/>
                    </a:ext>
                  </a:extLst>
                </a:gridCol>
                <a:gridCol w="1670411">
                  <a:extLst>
                    <a:ext uri="{9D8B030D-6E8A-4147-A177-3AD203B41FA5}">
                      <a16:colId xmlns:a16="http://schemas.microsoft.com/office/drawing/2014/main" val="31564504"/>
                    </a:ext>
                  </a:extLst>
                </a:gridCol>
                <a:gridCol w="1670411">
                  <a:extLst>
                    <a:ext uri="{9D8B030D-6E8A-4147-A177-3AD203B41FA5}">
                      <a16:colId xmlns:a16="http://schemas.microsoft.com/office/drawing/2014/main" val="1993010737"/>
                    </a:ext>
                  </a:extLst>
                </a:gridCol>
              </a:tblGrid>
              <a:tr h="133378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278282"/>
                  </a:ext>
                </a:extLst>
              </a:tr>
              <a:tr h="133378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1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01520"/>
                  </a:ext>
                </a:extLst>
              </a:tr>
              <a:tr h="133378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6478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3D775A2-1D3C-4125-A4CB-460ACE9719A7}"/>
              </a:ext>
            </a:extLst>
          </p:cNvPr>
          <p:cNvSpPr txBox="1"/>
          <p:nvPr/>
        </p:nvSpPr>
        <p:spPr>
          <a:xfrm>
            <a:off x="4332890" y="2607558"/>
            <a:ext cx="89897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(1, 1) 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B9C4F9-7FE1-44B7-BFA3-FC43C6FFF588}"/>
              </a:ext>
            </a:extLst>
          </p:cNvPr>
          <p:cNvSpPr txBox="1"/>
          <p:nvPr/>
        </p:nvSpPr>
        <p:spPr>
          <a:xfrm>
            <a:off x="4332890" y="3967368"/>
            <a:ext cx="89897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(1, 0) 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EA6253-CE7B-493C-976D-103BFF44DCD0}"/>
              </a:ext>
            </a:extLst>
          </p:cNvPr>
          <p:cNvSpPr txBox="1"/>
          <p:nvPr/>
        </p:nvSpPr>
        <p:spPr>
          <a:xfrm>
            <a:off x="4251864" y="5327178"/>
            <a:ext cx="89897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(1, -1) 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A380BB-C948-497C-AC1D-8147FFD302DC}"/>
              </a:ext>
            </a:extLst>
          </p:cNvPr>
          <p:cNvSpPr txBox="1"/>
          <p:nvPr/>
        </p:nvSpPr>
        <p:spPr>
          <a:xfrm>
            <a:off x="2608262" y="2607558"/>
            <a:ext cx="89897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(0, 1) 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71E9AA-3D25-450E-BADB-B52B6201F121}"/>
              </a:ext>
            </a:extLst>
          </p:cNvPr>
          <p:cNvSpPr txBox="1"/>
          <p:nvPr/>
        </p:nvSpPr>
        <p:spPr>
          <a:xfrm>
            <a:off x="2608262" y="3967368"/>
            <a:ext cx="89897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(0, 0) 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D8114C-E898-4D98-AEFE-D9F41FB0C7F3}"/>
              </a:ext>
            </a:extLst>
          </p:cNvPr>
          <p:cNvSpPr txBox="1"/>
          <p:nvPr/>
        </p:nvSpPr>
        <p:spPr>
          <a:xfrm>
            <a:off x="2608262" y="5327178"/>
            <a:ext cx="89897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(0, -1) 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1EE6DD-6CE7-4140-83DC-E1A55C009E47}"/>
              </a:ext>
            </a:extLst>
          </p:cNvPr>
          <p:cNvSpPr txBox="1"/>
          <p:nvPr/>
        </p:nvSpPr>
        <p:spPr>
          <a:xfrm>
            <a:off x="883634" y="2607558"/>
            <a:ext cx="89897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(-1, 1) 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106ED-9B15-4034-B2C4-1BFBDE334FCB}"/>
              </a:ext>
            </a:extLst>
          </p:cNvPr>
          <p:cNvSpPr txBox="1"/>
          <p:nvPr/>
        </p:nvSpPr>
        <p:spPr>
          <a:xfrm>
            <a:off x="883634" y="3967368"/>
            <a:ext cx="89897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(-1, 0) 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D27712-2173-4178-8238-BC295ACD1B41}"/>
              </a:ext>
            </a:extLst>
          </p:cNvPr>
          <p:cNvSpPr txBox="1"/>
          <p:nvPr/>
        </p:nvSpPr>
        <p:spPr>
          <a:xfrm>
            <a:off x="883634" y="5327178"/>
            <a:ext cx="106102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(-1, -1) 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EAD92C3-7437-4652-8A3E-5AFA9030F635}"/>
              </a:ext>
            </a:extLst>
          </p:cNvPr>
          <p:cNvGrpSpPr/>
          <p:nvPr/>
        </p:nvGrpSpPr>
        <p:grpSpPr>
          <a:xfrm>
            <a:off x="7627716" y="2326511"/>
            <a:ext cx="2069940" cy="1895580"/>
            <a:chOff x="7627716" y="2326511"/>
            <a:chExt cx="2069940" cy="1895580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EEF7DBE3-E616-4CA4-827B-E5B2C88111F1}"/>
                </a:ext>
              </a:extLst>
            </p:cNvPr>
            <p:cNvCxnSpPr/>
            <p:nvPr/>
          </p:nvCxnSpPr>
          <p:spPr>
            <a:xfrm flipV="1">
              <a:off x="7627716" y="2326511"/>
              <a:ext cx="0" cy="189558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C33716D8-1730-4645-9C3C-A1DB569250ED}"/>
                </a:ext>
              </a:extLst>
            </p:cNvPr>
            <p:cNvCxnSpPr>
              <a:cxnSpLocks/>
            </p:cNvCxnSpPr>
            <p:nvPr/>
          </p:nvCxnSpPr>
          <p:spPr>
            <a:xfrm>
              <a:off x="7627716" y="4198202"/>
              <a:ext cx="2069940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32957EA-BBFF-44F6-89E0-862E2AEAA41A}"/>
              </a:ext>
            </a:extLst>
          </p:cNvPr>
          <p:cNvSpPr txBox="1"/>
          <p:nvPr/>
        </p:nvSpPr>
        <p:spPr>
          <a:xfrm>
            <a:off x="7805184" y="2321664"/>
            <a:ext cx="105126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z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5BD8EC-FF51-4BA5-9490-2AB9E91564F4}"/>
              </a:ext>
            </a:extLst>
          </p:cNvPr>
          <p:cNvSpPr txBox="1"/>
          <p:nvPr/>
        </p:nvSpPr>
        <p:spPr>
          <a:xfrm>
            <a:off x="9263595" y="4230337"/>
            <a:ext cx="105126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370148-3405-4647-95FF-F594497FB004}"/>
              </a:ext>
            </a:extLst>
          </p:cNvPr>
          <p:cNvSpPr txBox="1"/>
          <p:nvPr/>
        </p:nvSpPr>
        <p:spPr>
          <a:xfrm>
            <a:off x="5894867" y="4978233"/>
            <a:ext cx="663391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stage</a:t>
            </a:r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각 칸의 좌표는 </a:t>
            </a:r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x, z</a:t>
            </a:r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</a:t>
            </a:r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모두 </a:t>
            </a:r>
            <a:r>
              <a:rPr lang="en-US" altLang="ko-KR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-1  ~ 1 </a:t>
            </a:r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사이의 값</a:t>
            </a:r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-1</a:t>
            </a:r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</a:t>
            </a:r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</a:t>
            </a:r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사이 랜덤한 값을 떨어질 위치로 정하면</a:t>
            </a:r>
            <a:endParaRPr lang="en-US" altLang="ko-KR" sz="24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무작위 위치에 사과가 떨어지게 되겠죠</a:t>
            </a:r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en-US" altLang="ko-KR" sz="24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2789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Item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Generator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 수정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7DBD7E-69B3-4ABD-A06E-DEDE5D069957}"/>
              </a:ext>
            </a:extLst>
          </p:cNvPr>
          <p:cNvSpPr txBox="1"/>
          <p:nvPr/>
        </p:nvSpPr>
        <p:spPr>
          <a:xfrm>
            <a:off x="12778972" y="365850"/>
            <a:ext cx="5937812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UnityEngine;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System.Collections;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ItemGenerator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MonoBehaviour {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GameObject applePrefab;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GameObject bombPrefab;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span = 1.0f;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delta = 0;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Update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.delta += Time.deltaTime;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//1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프레임 실행에 걸린 시간이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누적되어 더해짐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.delta &gt; span)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delta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을 넘어설 때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즉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초마다 실행됨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.delta = 0;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GameObject item = Instantiate(applePrefab);</a:t>
            </a: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 = Random.Range(-1, 2);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//-1 ~ 1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사이 랜덤값 생성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pl-PL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pl-PL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pl-PL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z = Random.Range(-1, 2);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item.transform.position =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Vector3(x, 4, z);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DC42419-7E7B-49B8-8EF6-6A38F2B86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889" y="1852889"/>
            <a:ext cx="9076833" cy="464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2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086E7-A96B-4308-A3C8-A676847BE63B}"/>
              </a:ext>
            </a:extLst>
          </p:cNvPr>
          <p:cNvSpPr txBox="1"/>
          <p:nvPr/>
        </p:nvSpPr>
        <p:spPr>
          <a:xfrm>
            <a:off x="753467" y="6267723"/>
            <a:ext cx="1037232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와우</a:t>
            </a:r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!”</a:t>
            </a:r>
          </a:p>
        </p:txBody>
      </p:sp>
      <p:pic>
        <p:nvPicPr>
          <p:cNvPr id="5" name="그림 4" descr="텍스트, 모니터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2F11DB47-A4A7-4B7F-A1D5-F1C5A5E05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86" y="73148"/>
            <a:ext cx="11607087" cy="60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384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825650" y="859035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출현할 아이템을 무작위로 변경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370148-3405-4647-95FF-F594497FB004}"/>
              </a:ext>
            </a:extLst>
          </p:cNvPr>
          <p:cNvSpPr txBox="1"/>
          <p:nvPr/>
        </p:nvSpPr>
        <p:spPr>
          <a:xfrm>
            <a:off x="201889" y="4778450"/>
            <a:ext cx="11475484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20% </a:t>
            </a:r>
            <a:r>
              <a:rPr lang="ko-KR" altLang="en-US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확률로 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폭탄을 생성하려면 어떻게 해야할까요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 algn="ctr"/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부터 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눈을 갖는 주사위가 있다고 할 때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pPr algn="ctr"/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나온 눈의 숫자가 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이하면 </a:t>
            </a:r>
            <a:r>
              <a:rPr lang="ko-KR" altLang="en-US" sz="2800" spc="-10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폭탄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생성하고 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이상이라면 </a:t>
            </a:r>
            <a:r>
              <a:rPr lang="ko-KR" altLang="en-US" sz="28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사과</a:t>
            </a: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생성하면 되겠죠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en-US" altLang="ko-KR" sz="28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922F69F-984C-4B3A-AF74-53E9B143F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740586"/>
              </p:ext>
            </p:extLst>
          </p:nvPr>
        </p:nvGraphicFramePr>
        <p:xfrm>
          <a:off x="1834556" y="2724264"/>
          <a:ext cx="8210150" cy="1392010"/>
        </p:xfrm>
        <a:graphic>
          <a:graphicData uri="http://schemas.openxmlformats.org/drawingml/2006/table">
            <a:tbl>
              <a:tblPr firstRow="1" lastCol="1" bandRow="1">
                <a:tableStyleId>{616DA210-FB5B-4158-B5E0-FEB733F419BA}</a:tableStyleId>
              </a:tblPr>
              <a:tblGrid>
                <a:gridCol w="821015">
                  <a:extLst>
                    <a:ext uri="{9D8B030D-6E8A-4147-A177-3AD203B41FA5}">
                      <a16:colId xmlns:a16="http://schemas.microsoft.com/office/drawing/2014/main" val="868847751"/>
                    </a:ext>
                  </a:extLst>
                </a:gridCol>
                <a:gridCol w="821015">
                  <a:extLst>
                    <a:ext uri="{9D8B030D-6E8A-4147-A177-3AD203B41FA5}">
                      <a16:colId xmlns:a16="http://schemas.microsoft.com/office/drawing/2014/main" val="896376903"/>
                    </a:ext>
                  </a:extLst>
                </a:gridCol>
                <a:gridCol w="821015">
                  <a:extLst>
                    <a:ext uri="{9D8B030D-6E8A-4147-A177-3AD203B41FA5}">
                      <a16:colId xmlns:a16="http://schemas.microsoft.com/office/drawing/2014/main" val="903952814"/>
                    </a:ext>
                  </a:extLst>
                </a:gridCol>
                <a:gridCol w="821015">
                  <a:extLst>
                    <a:ext uri="{9D8B030D-6E8A-4147-A177-3AD203B41FA5}">
                      <a16:colId xmlns:a16="http://schemas.microsoft.com/office/drawing/2014/main" val="4218419480"/>
                    </a:ext>
                  </a:extLst>
                </a:gridCol>
                <a:gridCol w="821015">
                  <a:extLst>
                    <a:ext uri="{9D8B030D-6E8A-4147-A177-3AD203B41FA5}">
                      <a16:colId xmlns:a16="http://schemas.microsoft.com/office/drawing/2014/main" val="2733211619"/>
                    </a:ext>
                  </a:extLst>
                </a:gridCol>
                <a:gridCol w="821015">
                  <a:extLst>
                    <a:ext uri="{9D8B030D-6E8A-4147-A177-3AD203B41FA5}">
                      <a16:colId xmlns:a16="http://schemas.microsoft.com/office/drawing/2014/main" val="3678300107"/>
                    </a:ext>
                  </a:extLst>
                </a:gridCol>
                <a:gridCol w="821015">
                  <a:extLst>
                    <a:ext uri="{9D8B030D-6E8A-4147-A177-3AD203B41FA5}">
                      <a16:colId xmlns:a16="http://schemas.microsoft.com/office/drawing/2014/main" val="961246412"/>
                    </a:ext>
                  </a:extLst>
                </a:gridCol>
                <a:gridCol w="821015">
                  <a:extLst>
                    <a:ext uri="{9D8B030D-6E8A-4147-A177-3AD203B41FA5}">
                      <a16:colId xmlns:a16="http://schemas.microsoft.com/office/drawing/2014/main" val="2383538944"/>
                    </a:ext>
                  </a:extLst>
                </a:gridCol>
                <a:gridCol w="821015">
                  <a:extLst>
                    <a:ext uri="{9D8B030D-6E8A-4147-A177-3AD203B41FA5}">
                      <a16:colId xmlns:a16="http://schemas.microsoft.com/office/drawing/2014/main" val="3671570779"/>
                    </a:ext>
                  </a:extLst>
                </a:gridCol>
                <a:gridCol w="821015">
                  <a:extLst>
                    <a:ext uri="{9D8B030D-6E8A-4147-A177-3AD203B41FA5}">
                      <a16:colId xmlns:a16="http://schemas.microsoft.com/office/drawing/2014/main" val="134563356"/>
                    </a:ext>
                  </a:extLst>
                </a:gridCol>
              </a:tblGrid>
              <a:tr h="696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폭탄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폭탄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859536"/>
                  </a:ext>
                </a:extLst>
              </a:tr>
              <a:tr h="696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endParaRPr lang="ko-KR" altLang="en-US" sz="20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endParaRPr lang="ko-KR" altLang="en-US" sz="20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</a:t>
                      </a:r>
                      <a:endParaRPr lang="ko-KR" altLang="en-US" sz="20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  <a:endParaRPr lang="ko-KR" altLang="en-US" sz="20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</a:t>
                      </a:r>
                      <a:endParaRPr lang="ko-KR" altLang="en-US" sz="20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6</a:t>
                      </a:r>
                      <a:endParaRPr lang="ko-KR" altLang="en-US" sz="20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</a:t>
                      </a:r>
                      <a:endParaRPr lang="ko-KR" altLang="en-US" sz="20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</a:t>
                      </a:r>
                      <a:endParaRPr lang="ko-KR" altLang="en-US" sz="20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9</a:t>
                      </a:r>
                      <a:endParaRPr lang="ko-KR" altLang="en-US" sz="20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10</a:t>
                      </a:r>
                      <a:endParaRPr lang="ko-KR" altLang="en-US" sz="20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418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158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OnTriggerEnter2D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발동될 조건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66BF51B-A4C2-43D0-86C5-2D7FB5C1AE72}"/>
              </a:ext>
            </a:extLst>
          </p:cNvPr>
          <p:cNvGrpSpPr/>
          <p:nvPr/>
        </p:nvGrpSpPr>
        <p:grpSpPr>
          <a:xfrm>
            <a:off x="-35437" y="2126906"/>
            <a:ext cx="2996171" cy="1745557"/>
            <a:chOff x="903072" y="2073492"/>
            <a:chExt cx="2996171" cy="174555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4E92703-4E96-4453-9701-44A10AD360F2}"/>
                </a:ext>
              </a:extLst>
            </p:cNvPr>
            <p:cNvGrpSpPr/>
            <p:nvPr/>
          </p:nvGrpSpPr>
          <p:grpSpPr>
            <a:xfrm>
              <a:off x="1742652" y="2073492"/>
              <a:ext cx="1229563" cy="1301168"/>
              <a:chOff x="1372263" y="2347971"/>
              <a:chExt cx="1229563" cy="1301168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A6A1530D-2693-43D5-9339-283B945DEAF0}"/>
                  </a:ext>
                </a:extLst>
              </p:cNvPr>
              <p:cNvSpPr/>
              <p:nvPr/>
            </p:nvSpPr>
            <p:spPr>
              <a:xfrm>
                <a:off x="1372263" y="2430091"/>
                <a:ext cx="1142113" cy="1219048"/>
              </a:xfrm>
              <a:prstGeom prst="ellipse">
                <a:avLst/>
              </a:prstGeom>
              <a:noFill/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" name="그림 5" descr="클립아트이(가) 표시된 사진&#10;&#10;자동 생성된 설명">
                <a:extLst>
                  <a:ext uri="{FF2B5EF4-FFF2-40B4-BE49-F238E27FC236}">
                    <a16:creationId xmlns:a16="http://schemas.microsoft.com/office/drawing/2014/main" id="{5208423B-6393-4A56-A88B-15BE27E774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9713" y="2347971"/>
                <a:ext cx="1142113" cy="1219049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9159AD-93B4-4057-B198-C9A232E52663}"/>
                </a:ext>
              </a:extLst>
            </p:cNvPr>
            <p:cNvSpPr txBox="1"/>
            <p:nvPr/>
          </p:nvSpPr>
          <p:spPr>
            <a:xfrm>
              <a:off x="903072" y="3542050"/>
              <a:ext cx="299617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pc="-1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(Colider Component)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83E42A3-1B73-4A92-83A4-1BA315A129CC}"/>
              </a:ext>
            </a:extLst>
          </p:cNvPr>
          <p:cNvGrpSpPr/>
          <p:nvPr/>
        </p:nvGrpSpPr>
        <p:grpSpPr>
          <a:xfrm>
            <a:off x="2544719" y="1976548"/>
            <a:ext cx="2260003" cy="1860570"/>
            <a:chOff x="7193346" y="1672112"/>
            <a:chExt cx="2996171" cy="233854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0DDC0FE-CA0A-4736-9941-5AEA28903ADB}"/>
                </a:ext>
              </a:extLst>
            </p:cNvPr>
            <p:cNvGrpSpPr/>
            <p:nvPr/>
          </p:nvGrpSpPr>
          <p:grpSpPr>
            <a:xfrm>
              <a:off x="8066930" y="1672112"/>
              <a:ext cx="1342665" cy="1967696"/>
              <a:chOff x="4930815" y="2176041"/>
              <a:chExt cx="1342665" cy="1967696"/>
            </a:xfrm>
          </p:grpSpPr>
          <p:pic>
            <p:nvPicPr>
              <p:cNvPr id="3" name="그림 2" descr="텍스트, 테이블이(가) 표시된 사진&#10;&#10;자동 생성된 설명">
                <a:extLst>
                  <a:ext uri="{FF2B5EF4-FFF2-40B4-BE49-F238E27FC236}">
                    <a16:creationId xmlns:a16="http://schemas.microsoft.com/office/drawing/2014/main" id="{B5510AA2-0B3A-4666-9CD0-4186054D9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4791" y="2279169"/>
                <a:ext cx="1128689" cy="1761439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1EABC0C-E7B7-42C5-8AFE-3E60D3382407}"/>
                  </a:ext>
                </a:extLst>
              </p:cNvPr>
              <p:cNvSpPr/>
              <p:nvPr/>
            </p:nvSpPr>
            <p:spPr>
              <a:xfrm>
                <a:off x="4930815" y="2176041"/>
                <a:ext cx="1342665" cy="1967696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356E0E-713C-47D5-9D42-C71D817383AC}"/>
                </a:ext>
              </a:extLst>
            </p:cNvPr>
            <p:cNvSpPr txBox="1"/>
            <p:nvPr/>
          </p:nvSpPr>
          <p:spPr>
            <a:xfrm>
              <a:off x="7193346" y="3733653"/>
              <a:ext cx="299617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pc="-10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(Colider Component)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F40A03-E22E-4B9F-82F7-372C3E6D4FFD}"/>
              </a:ext>
            </a:extLst>
          </p:cNvPr>
          <p:cNvGrpSpPr/>
          <p:nvPr/>
        </p:nvGrpSpPr>
        <p:grpSpPr>
          <a:xfrm>
            <a:off x="503079" y="4561094"/>
            <a:ext cx="2345471" cy="1967696"/>
            <a:chOff x="4152115" y="3837812"/>
            <a:chExt cx="2345471" cy="1967696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636879E-3459-4ECC-8CAA-E1AB9B8134DF}"/>
                </a:ext>
              </a:extLst>
            </p:cNvPr>
            <p:cNvGrpSpPr/>
            <p:nvPr/>
          </p:nvGrpSpPr>
          <p:grpSpPr>
            <a:xfrm>
              <a:off x="4152115" y="4160891"/>
              <a:ext cx="1229563" cy="1301168"/>
              <a:chOff x="1372263" y="2347971"/>
              <a:chExt cx="1229563" cy="130116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75D32966-780F-40D4-BEA2-FBB4756DB78D}"/>
                  </a:ext>
                </a:extLst>
              </p:cNvPr>
              <p:cNvSpPr/>
              <p:nvPr/>
            </p:nvSpPr>
            <p:spPr>
              <a:xfrm>
                <a:off x="1372263" y="2430091"/>
                <a:ext cx="1142113" cy="1219048"/>
              </a:xfrm>
              <a:prstGeom prst="ellipse">
                <a:avLst/>
              </a:prstGeom>
              <a:noFill/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 descr="클립아트이(가) 표시된 사진&#10;&#10;자동 생성된 설명">
                <a:extLst>
                  <a:ext uri="{FF2B5EF4-FFF2-40B4-BE49-F238E27FC236}">
                    <a16:creationId xmlns:a16="http://schemas.microsoft.com/office/drawing/2014/main" id="{4D249092-D61E-427C-8472-DB2D1F4978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9713" y="2347971"/>
                <a:ext cx="1142113" cy="1219049"/>
              </a:xfrm>
              <a:prstGeom prst="rect">
                <a:avLst/>
              </a:prstGeom>
            </p:spPr>
          </p:pic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7C69638-94E3-4512-BC6A-AA7CC713C625}"/>
                </a:ext>
              </a:extLst>
            </p:cNvPr>
            <p:cNvGrpSpPr/>
            <p:nvPr/>
          </p:nvGrpSpPr>
          <p:grpSpPr>
            <a:xfrm>
              <a:off x="5154921" y="3837812"/>
              <a:ext cx="1342665" cy="1967696"/>
              <a:chOff x="4930815" y="2176041"/>
              <a:chExt cx="1342665" cy="1967696"/>
            </a:xfrm>
          </p:grpSpPr>
          <p:pic>
            <p:nvPicPr>
              <p:cNvPr id="24" name="그림 23" descr="텍스트, 테이블이(가) 표시된 사진&#10;&#10;자동 생성된 설명">
                <a:extLst>
                  <a:ext uri="{FF2B5EF4-FFF2-40B4-BE49-F238E27FC236}">
                    <a16:creationId xmlns:a16="http://schemas.microsoft.com/office/drawing/2014/main" id="{791C4CF8-A8FF-4406-9D81-9D2CDD11B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4791" y="2279169"/>
                <a:ext cx="1128689" cy="1761439"/>
              </a:xfrm>
              <a:prstGeom prst="rect">
                <a:avLst/>
              </a:prstGeom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8E63E6B-72F3-449F-9A56-D87F97799E94}"/>
                  </a:ext>
                </a:extLst>
              </p:cNvPr>
              <p:cNvSpPr/>
              <p:nvPr/>
            </p:nvSpPr>
            <p:spPr>
              <a:xfrm>
                <a:off x="4930815" y="2176041"/>
                <a:ext cx="1342665" cy="1967696"/>
              </a:xfrm>
              <a:prstGeom prst="rect">
                <a:avLst/>
              </a:prstGeom>
              <a:noFill/>
              <a:ln w="254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B57A89B-F738-48BC-B1B3-D1A692F3EFBF}"/>
              </a:ext>
            </a:extLst>
          </p:cNvPr>
          <p:cNvSpPr txBox="1"/>
          <p:nvPr/>
        </p:nvSpPr>
        <p:spPr>
          <a:xfrm>
            <a:off x="3294131" y="5309031"/>
            <a:ext cx="77365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lang="ko-KR" altLang="en-US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적어도 한쪽 오브젝트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에는 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Rigidbody 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컴포넌트가 있어야 한다</a:t>
            </a:r>
            <a:endParaRPr lang="en-US" altLang="ko-KR" sz="24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0BAD88-6439-4460-B1F9-7EF70D9EDDF7}"/>
              </a:ext>
            </a:extLst>
          </p:cNvPr>
          <p:cNvSpPr txBox="1"/>
          <p:nvPr/>
        </p:nvSpPr>
        <p:spPr>
          <a:xfrm>
            <a:off x="3946232" y="2745342"/>
            <a:ext cx="77365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lang="ko-KR" altLang="en-US" sz="24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양쪽 오브젝트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</a:t>
            </a:r>
            <a:r>
              <a:rPr lang="en-US" altLang="ko-KR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Colider </a:t>
            </a:r>
            <a:r>
              <a:rPr lang="ko-KR" altLang="en-US" sz="2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컴포넌트가 있어야 한다</a:t>
            </a:r>
            <a:endParaRPr lang="en-US" altLang="ko-KR" sz="2400" spc="-1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A2FBA5-F6C3-4351-931A-1D07552F7D77}"/>
              </a:ext>
            </a:extLst>
          </p:cNvPr>
          <p:cNvSpPr txBox="1"/>
          <p:nvPr/>
        </p:nvSpPr>
        <p:spPr>
          <a:xfrm>
            <a:off x="5689609" y="6486471"/>
            <a:ext cx="773654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</a:t>
            </a:r>
            <a:r>
              <a:rPr lang="ko-KR" altLang="en-US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겜 만들다보면 자주 햇갈리니까 주의하세요</a:t>
            </a:r>
            <a:r>
              <a:rPr lang="en-US" altLang="ko-KR" sz="20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720608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663391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Item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Generator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 수정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7DBD7E-69B3-4ABD-A06E-DEDE5D069957}"/>
              </a:ext>
            </a:extLst>
          </p:cNvPr>
          <p:cNvSpPr txBox="1"/>
          <p:nvPr/>
        </p:nvSpPr>
        <p:spPr>
          <a:xfrm>
            <a:off x="12778972" y="365850"/>
            <a:ext cx="5937812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UnityEngine;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System.Collections;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ItemGenerator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MonoBehaviour {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GameObject applePrefab;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GameObject bombPrefab;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span = 1.0f;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delta = 0;</a:t>
            </a:r>
          </a:p>
          <a:p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ratio = 2 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Update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 {</a:t>
            </a: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.delta += Time.deltaTime;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//1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프레임 실행에 걸린 시간이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delta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 누적되어 더해짐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.delta &gt; span)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delta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span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을 넘어설 때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즉 </a:t>
            </a:r>
            <a:r>
              <a:rPr lang="en-US" altLang="ko-KR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ko-KR" altLang="en-US" sz="180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초마다 실행됨</a:t>
            </a:r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 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.delta = 0;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GameObject item;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dice = Random.Range(1, 11);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(dice &lt;=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.ratio)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item = Instantiate(bombPrefab)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GameObject;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endParaRPr lang="en-US" altLang="ko-KR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item = Instantiate(applePrefab)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as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GameObject;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x = Random.Range(-1, 2);</a:t>
            </a:r>
          </a:p>
          <a:p>
            <a:r>
              <a:rPr lang="pl-PL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pl-PL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pl-PL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z = Random.Range(-1, 2);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item.transform.position = </a:t>
            </a:r>
            <a:r>
              <a:rPr lang="en-US" altLang="ko-KR" sz="180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Vector3(x, 4, z);</a:t>
            </a:r>
          </a:p>
          <a:p>
            <a:endParaRPr lang="ko-KR" altLang="en-US" sz="180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80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AB79F3F-0941-49C3-B148-724062469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097" y="1779094"/>
            <a:ext cx="8399067" cy="472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531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3CBFECC-E2CF-4F89-B270-0AD0438B37B5}"/>
              </a:ext>
            </a:extLst>
          </p:cNvPr>
          <p:cNvSpPr/>
          <p:nvPr/>
        </p:nvSpPr>
        <p:spPr>
          <a:xfrm>
            <a:off x="0" y="0"/>
            <a:ext cx="11879263" cy="684053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086E7-A96B-4308-A3C8-A676847BE63B}"/>
              </a:ext>
            </a:extLst>
          </p:cNvPr>
          <p:cNvSpPr txBox="1"/>
          <p:nvPr/>
        </p:nvSpPr>
        <p:spPr>
          <a:xfrm>
            <a:off x="753467" y="6267723"/>
            <a:ext cx="1037232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“20%</a:t>
            </a:r>
            <a:r>
              <a:rPr lang="ko-KR" altLang="en-US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확률로 폭탄이 떨어지네요</a:t>
            </a:r>
            <a:r>
              <a:rPr lang="en-US" altLang="ko-KR" sz="2800" spc="-1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!”</a:t>
            </a:r>
          </a:p>
        </p:txBody>
      </p:sp>
      <p:pic>
        <p:nvPicPr>
          <p:cNvPr id="4" name="그림 3" descr="텍스트, 모니터, 전자기기, 컴퓨터이(가) 표시된 사진&#10;&#10;자동 생성된 설명">
            <a:extLst>
              <a:ext uri="{FF2B5EF4-FFF2-40B4-BE49-F238E27FC236}">
                <a16:creationId xmlns:a16="http://schemas.microsoft.com/office/drawing/2014/main" id="{E2AF43F9-F66D-4D59-AFF5-DC4D6802F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88" y="141928"/>
            <a:ext cx="11541885" cy="601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72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46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세션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846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651067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Session 5</a:t>
            </a:r>
            <a:endParaRPr kumimoji="0" lang="en-US" altLang="ko-KR" sz="3000" b="0" i="0" u="none" strike="noStrike" kern="1200" cap="none" spc="-100" normalizeH="0" baseline="0" noProof="0" dirty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81E2E2-DEA8-43C2-A6C4-4D0F8BD2D0F8}"/>
              </a:ext>
            </a:extLst>
          </p:cNvPr>
          <p:cNvSpPr txBox="1"/>
          <p:nvPr/>
        </p:nvSpPr>
        <p:spPr>
          <a:xfrm>
            <a:off x="559433" y="1734615"/>
            <a:ext cx="10601903" cy="48320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spc="-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😎</a:t>
            </a:r>
            <a:endParaRPr kumimoji="0" lang="en-US" altLang="ko-KR" sz="5400" b="0" i="0" u="none" strike="noStrike" kern="1200" cap="none" spc="-100" normalizeH="0" baseline="0" noProof="0">
              <a:ln>
                <a:noFill/>
              </a:ln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이번주 과제입니다</a:t>
            </a:r>
            <a:r>
              <a:rPr lang="en-US" altLang="ko-KR" sz="36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과제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레벨디자인 적용해보기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이번 실습의 핵심이에요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교재 </a:t>
            </a:r>
            <a:r>
              <a:rPr kumimoji="0" lang="en-US" altLang="ko-KR" sz="2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p.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432 ‘</a:t>
            </a:r>
            <a:r>
              <a:rPr lang="ko-KR" altLang="en-US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매개변수를 외부에서 조절할 수 있도록 설정</a:t>
            </a:r>
            <a:r>
              <a:rPr lang="en-US" altLang="ko-KR" sz="2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</a:t>
            </a:r>
            <a:r>
              <a:rPr kumimoji="0" lang="en-US" altLang="ko-KR" sz="2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~ </a:t>
            </a:r>
            <a:r>
              <a:rPr kumimoji="0" lang="ko-KR" altLang="en-US" sz="2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교재 끝</a:t>
            </a:r>
            <a:r>
              <a:rPr kumimoji="0" lang="en-US" altLang="ko-KR" sz="2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000" b="0" i="0" u="none" strike="noStrike" kern="1200" cap="none" spc="-100" normalizeH="0" baseline="0" noProof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과제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효과음 추가하기 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교재 </a:t>
            </a:r>
            <a:r>
              <a:rPr kumimoji="0" lang="en-US" altLang="ko-KR" sz="24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p.</a:t>
            </a:r>
            <a:r>
              <a:rPr lang="en-US" altLang="ko-KR" sz="24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420</a:t>
            </a:r>
            <a:r>
              <a:rPr kumimoji="0" lang="en-US" altLang="ko-KR" sz="24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)</a:t>
            </a:r>
            <a:endParaRPr kumimoji="0" lang="en-US" altLang="ko-KR" sz="3000" b="0" i="0" u="none" strike="noStrike" kern="1200" cap="none" spc="-100" normalizeH="0" baseline="0" noProof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000" b="0" i="0" u="none" strike="noStrike" kern="1200" cap="none" spc="-100" normalizeH="0" baseline="0" noProof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과제</a:t>
            </a:r>
            <a:r>
              <a:rPr kumimoji="0" lang="en-US" altLang="ko-KR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3. </a:t>
            </a:r>
            <a:r>
              <a:rPr kumimoji="0" lang="ko-KR" altLang="en-US" sz="3000" b="0" i="0" u="none" strike="noStrike" kern="1200" cap="none" spc="-100" normalizeH="0" baseline="0" noProof="0">
                <a:ln>
                  <a:noFill/>
                </a:ln>
                <a:solidFill>
                  <a:srgbClr val="202333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모바일 빌드 후 디코에 인증하기</a:t>
            </a:r>
            <a:endParaRPr kumimoji="0" lang="en-US" altLang="ko-KR" sz="3000" b="0" i="0" u="none" strike="noStrike" kern="1200" cap="none" spc="-100" normalizeH="0" baseline="0" noProof="0" dirty="0">
              <a:ln>
                <a:noFill/>
              </a:ln>
              <a:solidFill>
                <a:srgbClr val="202333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237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소개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오늘 배울 것은요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288D96-F8A0-42D2-B0A7-D1864AB83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9" t="36363" r="12164" b="14499"/>
          <a:stretch/>
        </p:blipFill>
        <p:spPr bwMode="auto">
          <a:xfrm>
            <a:off x="1575911" y="2184399"/>
            <a:ext cx="8727441" cy="328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D3E7816-D5E3-40C1-A09C-1ADA22D41D2B}"/>
              </a:ext>
            </a:extLst>
          </p:cNvPr>
          <p:cNvSpPr/>
          <p:nvPr/>
        </p:nvSpPr>
        <p:spPr>
          <a:xfrm>
            <a:off x="1575910" y="4230209"/>
            <a:ext cx="8727441" cy="1235870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26F1E4-C6C4-4C9C-9F29-41B9D2348F29}"/>
              </a:ext>
            </a:extLst>
          </p:cNvPr>
          <p:cNvSpPr txBox="1"/>
          <p:nvPr/>
        </p:nvSpPr>
        <p:spPr>
          <a:xfrm>
            <a:off x="559433" y="5678470"/>
            <a:ext cx="887920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=&gt; ~6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 예제까지 실습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Session 4 </a:t>
            </a:r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</a:t>
            </a:r>
            <a:endParaRPr lang="en-US" altLang="ko-KR" sz="30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F2444-CD9D-4C39-880C-A3139EB9A7B8}"/>
              </a:ext>
            </a:extLst>
          </p:cNvPr>
          <p:cNvSpPr/>
          <p:nvPr/>
        </p:nvSpPr>
        <p:spPr>
          <a:xfrm>
            <a:off x="1575910" y="2184398"/>
            <a:ext cx="8727441" cy="1638571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41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3" name="직사각형 2"/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소개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실습 스터디에 앞서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2939-1909-47A9-B007-52BED79D2781}"/>
              </a:ext>
            </a:extLst>
          </p:cNvPr>
          <p:cNvSpPr txBox="1"/>
          <p:nvPr/>
        </p:nvSpPr>
        <p:spPr>
          <a:xfrm>
            <a:off x="574675" y="2090424"/>
            <a:ext cx="989489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최대한 따라하면서 익히세요</a:t>
            </a:r>
            <a:r>
              <a:rPr lang="en-US" altLang="ko-KR" sz="3000" spc="-10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!’</a:t>
            </a:r>
            <a:endParaRPr lang="en-US" altLang="ko-KR" sz="3000" spc="-100" dirty="0">
              <a:solidFill>
                <a:schemeClr val="accent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92EB5-F520-44A9-8615-CE1FCFBDB028}"/>
              </a:ext>
            </a:extLst>
          </p:cNvPr>
          <p:cNvSpPr txBox="1"/>
          <p:nvPr/>
        </p:nvSpPr>
        <p:spPr>
          <a:xfrm>
            <a:off x="574675" y="2886487"/>
            <a:ext cx="9398884" cy="2523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클론코딩은 눈으로만 보는게 전부가 아닙니다</a:t>
            </a:r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직접 따라하다가 막히는 부분이 생기는건 지극히 정상입니다</a:t>
            </a:r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스터디 시간을 여유롭게 배정하였으니</a:t>
            </a:r>
            <a: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br>
              <a:rPr lang="en-US" altLang="ko-KR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28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실습 중간에 실행이 안되거나 궁금증이 생기면 꼭 질문해주세요</a:t>
            </a:r>
            <a:endParaRPr lang="en-US" altLang="ko-KR" sz="2800" spc="-10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12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ADE2A8B-02C8-4A34-89B6-4D3A7A7B49C0}"/>
              </a:ext>
            </a:extLst>
          </p:cNvPr>
          <p:cNvGrpSpPr/>
          <p:nvPr/>
        </p:nvGrpSpPr>
        <p:grpSpPr>
          <a:xfrm>
            <a:off x="574675" y="338539"/>
            <a:ext cx="1368645" cy="385879"/>
            <a:chOff x="7188436" y="3652660"/>
            <a:chExt cx="3311606" cy="93368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99C95A-7BFE-40C2-9041-C2091E6CDE01}"/>
                </a:ext>
              </a:extLst>
            </p:cNvPr>
            <p:cNvSpPr/>
            <p:nvPr/>
          </p:nvSpPr>
          <p:spPr>
            <a:xfrm>
              <a:off x="7188436" y="3652660"/>
              <a:ext cx="3311606" cy="675636"/>
            </a:xfrm>
            <a:prstGeom prst="rect">
              <a:avLst/>
            </a:prstGeom>
            <a:solidFill>
              <a:srgbClr val="FE1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Unity</a:t>
              </a:r>
              <a:endParaRPr lang="en-US" altLang="ko-KR" sz="1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CEEC66E1-C9F0-4EFE-A167-DD189FC8DBCE}"/>
                </a:ext>
              </a:extLst>
            </p:cNvPr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D301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8D0385-E330-4826-AABF-582E604E7CF1}"/>
              </a:ext>
            </a:extLst>
          </p:cNvPr>
          <p:cNvSpPr txBox="1"/>
          <p:nvPr/>
        </p:nvSpPr>
        <p:spPr>
          <a:xfrm>
            <a:off x="559433" y="827984"/>
            <a:ext cx="486505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생성 </a:t>
            </a:r>
            <a:r>
              <a:rPr lang="en-US" altLang="ko-KR" sz="3000" spc="-100">
                <a:solidFill>
                  <a:srgbClr val="202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3D</a:t>
            </a:r>
            <a:endParaRPr lang="en-US" altLang="ko-KR" sz="3000" spc="-100" dirty="0">
              <a:solidFill>
                <a:srgbClr val="202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BA1450-13DB-455A-9E6D-CCE3D60CE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864" y="1896893"/>
            <a:ext cx="8431534" cy="46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81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22558</TotalTime>
  <Words>2308</Words>
  <Application>Microsoft Office PowerPoint</Application>
  <PresentationFormat>사용자 지정</PresentationFormat>
  <Paragraphs>518</Paragraphs>
  <Slides>62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2" baseType="lpstr">
      <vt:lpstr>나눔스퀘어_ac Bold</vt:lpstr>
      <vt:lpstr>나눔스퀘어_ac</vt:lpstr>
      <vt:lpstr>맑은 고딕</vt:lpstr>
      <vt:lpstr>Calibri Light</vt:lpstr>
      <vt:lpstr>나눔바른고딕 Light</vt:lpstr>
      <vt:lpstr>나눔바른고딕</vt:lpstr>
      <vt:lpstr>Calibri</vt:lpstr>
      <vt:lpstr>Arial</vt:lpstr>
      <vt:lpstr>돋움체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 소현</dc:creator>
  <cp:lastModifiedBy>Alexis Diaz</cp:lastModifiedBy>
  <cp:revision>784</cp:revision>
  <dcterms:created xsi:type="dcterms:W3CDTF">2018-08-04T02:31:17Z</dcterms:created>
  <dcterms:modified xsi:type="dcterms:W3CDTF">2021-08-14T13:17:20Z</dcterms:modified>
</cp:coreProperties>
</file>